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04" r:id="rId2"/>
    <p:sldId id="322" r:id="rId3"/>
    <p:sldId id="323" r:id="rId4"/>
    <p:sldId id="310" r:id="rId5"/>
    <p:sldId id="306" r:id="rId6"/>
    <p:sldId id="324" r:id="rId7"/>
    <p:sldId id="331" r:id="rId8"/>
    <p:sldId id="325" r:id="rId9"/>
    <p:sldId id="312" r:id="rId10"/>
    <p:sldId id="321" r:id="rId11"/>
    <p:sldId id="317" r:id="rId12"/>
    <p:sldId id="319" r:id="rId13"/>
    <p:sldId id="318" r:id="rId14"/>
    <p:sldId id="316" r:id="rId15"/>
    <p:sldId id="315" r:id="rId16"/>
    <p:sldId id="314" r:id="rId17"/>
    <p:sldId id="327" r:id="rId18"/>
    <p:sldId id="341" r:id="rId19"/>
    <p:sldId id="337" r:id="rId20"/>
    <p:sldId id="328" r:id="rId21"/>
    <p:sldId id="330" r:id="rId22"/>
    <p:sldId id="308" r:id="rId23"/>
    <p:sldId id="326" r:id="rId24"/>
    <p:sldId id="342" r:id="rId25"/>
    <p:sldId id="338" r:id="rId26"/>
    <p:sldId id="343" r:id="rId27"/>
    <p:sldId id="339" r:id="rId28"/>
    <p:sldId id="340" r:id="rId29"/>
    <p:sldId id="332" r:id="rId30"/>
    <p:sldId id="336" r:id="rId31"/>
    <p:sldId id="335" r:id="rId32"/>
    <p:sldId id="334" r:id="rId33"/>
    <p:sldId id="333" r:id="rId34"/>
  </p:sldIdLst>
  <p:sldSz cx="7620000" cy="5715000"/>
  <p:notesSz cx="6858000" cy="9144000"/>
  <p:defaultTextStyle>
    <a:defPPr>
      <a:defRPr lang="en-US"/>
    </a:defPPr>
    <a:lvl1pPr marL="0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98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9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95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93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qman saman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9AD"/>
    <a:srgbClr val="029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20" autoAdjust="0"/>
  </p:normalViewPr>
  <p:slideViewPr>
    <p:cSldViewPr snapToGrid="0">
      <p:cViewPr varScale="1">
        <p:scale>
          <a:sx n="98" d="100"/>
          <a:sy n="98" d="100"/>
        </p:scale>
        <p:origin x="151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7B46594-2E43-417E-A563-D771364CF01B}" type="datetime1">
              <a:rPr lang="de-DE" sz="800" smtClean="0"/>
              <a:t>09.07.2024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66" indent="-180966" algn="l" defTabSz="713196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57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36" indent="-179379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02" indent="-180966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893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Welcome everyone to my presentation.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Today, I will talk about our project titled </a:t>
            </a:r>
            <a:r>
              <a:rPr lang="en-US" b="1" dirty="0"/>
              <a:t>“Leveraging Genetic Algorithms to Predict Initial Conditions for Optimal Spatial Patterns in 2D Reaction-Diffusion Systems.”</a:t>
            </a:r>
          </a:p>
          <a:p>
            <a:pPr marL="180966" indent="-180966"/>
            <a:endParaRPr lang="en-US" b="1" dirty="0"/>
          </a:p>
          <a:p>
            <a:pPr marL="180966" indent="-180966"/>
            <a:r>
              <a:rPr lang="en-US" dirty="0"/>
              <a:t>This project is a collaborative effort by our team to explore and optimize patterns in complex systems using genetic algorithms.</a:t>
            </a:r>
          </a:p>
          <a:p>
            <a:pPr marL="180966" indent="-180966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in our algorithm is population initialization. This involves creating a collection of potential solutions to the problem, known as the population.</a:t>
            </a:r>
          </a:p>
          <a:p>
            <a:endParaRPr lang="en-US" dirty="0"/>
          </a:p>
          <a:p>
            <a:r>
              <a:rPr lang="en-US" dirty="0"/>
              <a:t> Each solution, or chromosome in the population, is a list of randomly generated binary strings. These strings represent the initial concentrations of species and the parameters in the system. </a:t>
            </a:r>
          </a:p>
          <a:p>
            <a:endParaRPr lang="en-US" dirty="0"/>
          </a:p>
          <a:p>
            <a:r>
              <a:rPr lang="en-US" dirty="0"/>
              <a:t>So, the initialized population is a nested list, with each inner list being a chromosome consisting of sub-chromosomes or binary strings.</a:t>
            </a:r>
          </a:p>
          <a:p>
            <a:endParaRPr lang="en-US" dirty="0"/>
          </a:p>
          <a:p>
            <a:r>
              <a:rPr lang="en-US" dirty="0"/>
              <a:t> Each of these chromosomes represents a potential solution to the problem.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initializing the population, the next step in the algorithm is to simulate the system with each chromosome in the population. </a:t>
            </a:r>
          </a:p>
          <a:p>
            <a:endParaRPr lang="en-US" dirty="0"/>
          </a:p>
          <a:p>
            <a:r>
              <a:rPr lang="en-US" dirty="0"/>
              <a:t>First of all, each chromosome  is converted from binary strings into real number matrices, representing species and parameter matrices.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matrices are then used to simulate the system. </a:t>
            </a:r>
          </a:p>
          <a:p>
            <a:endParaRPr lang="en-US" dirty="0"/>
          </a:p>
          <a:p>
            <a:r>
              <a:rPr lang="en-US" dirty="0"/>
              <a:t>The simulation results are stored in a list, and for further processing, these results are converted back into binary representation.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5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Next, the algorithm evaluates the simulation results.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Each simulation result is compared bit by bit to the target solution.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way, the algorithm calculate a fitness score for each chromosome.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goal of the algorithm is to maximize the fitness of each chromosome, bringing it closer to the target solution.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block, the algorithm selects the best chromosomes in the population based on their fitness.</a:t>
            </a:r>
          </a:p>
          <a:p>
            <a:endParaRPr lang="en-US" dirty="0"/>
          </a:p>
          <a:p>
            <a:r>
              <a:rPr lang="en-US" dirty="0"/>
              <a:t> Here we use the </a:t>
            </a:r>
            <a:r>
              <a:rPr lang="en-US" b="1" dirty="0"/>
              <a:t>Roulette-Wheel Selection </a:t>
            </a:r>
            <a:r>
              <a:rPr lang="en-US" dirty="0"/>
              <a:t>method, which gives chromosomes with higher fitness a better chance of being selected.</a:t>
            </a:r>
          </a:p>
          <a:p>
            <a:endParaRPr lang="en-US" dirty="0"/>
          </a:p>
          <a:p>
            <a:r>
              <a:rPr lang="en-US" dirty="0"/>
              <a:t>This step ensures that the best solutions are more likely to be represented in the next generation. it selects N chromosomes to form the pool for the next generation. (n here is equal to the population size)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 of the algorithm, the selected pool of chromosomes, now referred to as parents, undergoes the crossover process.</a:t>
            </a:r>
          </a:p>
          <a:p>
            <a:endParaRPr lang="en-US" dirty="0"/>
          </a:p>
          <a:p>
            <a:r>
              <a:rPr lang="en-US" dirty="0"/>
              <a:t>In this step, the algorithm randomly pairs two parents from the population pool and exchanges information between their corresponding sub-chromosomes.</a:t>
            </a:r>
          </a:p>
          <a:p>
            <a:endParaRPr lang="en-US" dirty="0"/>
          </a:p>
          <a:p>
            <a:r>
              <a:rPr lang="en-US" dirty="0"/>
              <a:t>This exchanges are based on the crossover probabilities.</a:t>
            </a:r>
          </a:p>
          <a:p>
            <a:endParaRPr lang="en-US" dirty="0"/>
          </a:p>
          <a:p>
            <a:r>
              <a:rPr lang="en-US" dirty="0"/>
              <a:t> The result is a new population pool where each chromosome is now an offspring, inheriting traits from both parents.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81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next part of the algorithm, each offspring chromosome undergoes mutation.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In this process, each bit in the sub-chromosomes of each chromosome has a chance to be flipped, meaning a 0 becomes a 1 and a 1 becomes a 0.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happens with a specific mutation rate defined for each sub-chromosome.</a:t>
            </a:r>
          </a:p>
          <a:p>
            <a:pPr marL="180966" indent="-180966"/>
            <a:endParaRPr lang="en-US" dirty="0"/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step introduces random changes to enhance genetic diversity and prevent the algorithm from getting stuck in local minima.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mutation, each offspring is sent to the next generation, creating a new population pool.</a:t>
            </a:r>
          </a:p>
          <a:p>
            <a:endParaRPr lang="en-US" dirty="0"/>
          </a:p>
          <a:p>
            <a:r>
              <a:rPr lang="en-US" dirty="0"/>
              <a:t>This iterative process continues until one or more chromosomes in the population achieve the desired fitness level or a predefined fitness threshold is reached.</a:t>
            </a:r>
          </a:p>
          <a:p>
            <a:endParaRPr lang="en-US" dirty="0"/>
          </a:p>
          <a:p>
            <a:r>
              <a:rPr lang="en-US" dirty="0"/>
              <a:t>When this happens, the algorithm has converged, and the best solution, corresponding to the highest fitness, is returned as the output of the algorithm.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test the genetic algorithm, we used a system with two species in a 5 by 5 cell compartment.</a:t>
            </a:r>
          </a:p>
          <a:p>
            <a:r>
              <a:rPr lang="en-US" dirty="0"/>
              <a:t> Cells in the first column of the compartment can produce and spread species 1, while cells in the third column can produce and release species 2.</a:t>
            </a:r>
          </a:p>
          <a:p>
            <a:r>
              <a:rPr lang="en-US" dirty="0"/>
              <a:t> Species 1 acts as an activator for species 2, meaning species 2 production only occurs when species 1 molecules are present in the third column.</a:t>
            </a:r>
          </a:p>
          <a:p>
            <a:r>
              <a:rPr lang="en-US" dirty="0"/>
              <a:t> We used the simulation results, specifically the concentration of species 2 after simulation, as the target for our genetic algorithm.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algorithm was run multiple times to optimize the initial concentrations of each species and also parameters.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the figure, we see the results from 10 runs of the algorithm, each with 100 iterations. Each time the algorithm converged to a certain point but still didn't find the initial conditions that lead to the maximum fitness. </a:t>
            </a:r>
          </a:p>
          <a:p>
            <a:endParaRPr lang="en-US" dirty="0"/>
          </a:p>
          <a:p>
            <a:r>
              <a:rPr lang="en-US" dirty="0"/>
              <a:t>The maximum fitness here was 200 and the best found fitness was 165.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8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the heatmap results for one of the trials.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first heatmap on the left shows the target, which represents the species 2 distribution in the compartment after simulating the system.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middle, we see the same target after converting it to binary and back to a real number. This conversion shows slight changes compared to the original target, indicating some information loss during these conversions.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heatmap on the right illustrates the result with the highest fitness the algorithm could achieve.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another trial, we ran the algorithm for 500 iterations to see if the results could improve beyond the initial 100 iterations.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However, as we can see here, the system's performance did not improve significantly after about 100 iterations, indicating that the algorithm could not optimize the system further despite the increased iterations.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 we were inspired by an article written by </a:t>
            </a:r>
            <a:r>
              <a:rPr lang="en-US" b="1" dirty="0"/>
              <a:t>Toda</a:t>
            </a:r>
            <a:r>
              <a:rPr lang="en-US" dirty="0"/>
              <a:t> and his colleagues  in 2020. They used the </a:t>
            </a:r>
            <a:r>
              <a:rPr lang="en-US" b="1" dirty="0" err="1"/>
              <a:t>SynNotch</a:t>
            </a:r>
            <a:r>
              <a:rPr lang="en-US" b="1" dirty="0"/>
              <a:t> system </a:t>
            </a:r>
            <a:r>
              <a:rPr lang="en-US" dirty="0"/>
              <a:t>to see if molecules like GFP or </a:t>
            </a:r>
            <a:r>
              <a:rPr lang="en-US" dirty="0" err="1"/>
              <a:t>mCherry</a:t>
            </a:r>
            <a:r>
              <a:rPr lang="en-US" dirty="0"/>
              <a:t> could be turned into synthetic morphogens.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figure on the top right, we see a </a:t>
            </a:r>
            <a:r>
              <a:rPr lang="en-US" b="1" dirty="0"/>
              <a:t>diffusible </a:t>
            </a:r>
            <a:r>
              <a:rPr lang="en-US" b="1" dirty="0" err="1"/>
              <a:t>SynNotch</a:t>
            </a:r>
            <a:r>
              <a:rPr lang="en-US" b="1" dirty="0"/>
              <a:t> system</a:t>
            </a:r>
            <a:r>
              <a:rPr lang="en-US" dirty="0"/>
              <a:t>. Here, secretor cells release morphogen (GFP) molecules, which are then sensed and received by other cells, changing their fate.</a:t>
            </a:r>
          </a:p>
          <a:p>
            <a:endParaRPr lang="en-US" dirty="0"/>
          </a:p>
          <a:p>
            <a:r>
              <a:rPr lang="en-US" dirty="0"/>
              <a:t> On the bottom right, we see how the gradient in tissue can be modified by trapping morphogens (GFP or </a:t>
            </a:r>
            <a:r>
              <a:rPr lang="en-US" dirty="0" err="1"/>
              <a:t>mCherry</a:t>
            </a:r>
            <a:r>
              <a:rPr lang="en-US" dirty="0"/>
              <a:t>) with anchor molecules on the surface of specific cells, as well as by morphogen inhibitors (</a:t>
            </a:r>
            <a:r>
              <a:rPr lang="en-US" dirty="0" err="1"/>
              <a:t>mCherry</a:t>
            </a:r>
            <a:r>
              <a:rPr lang="en-US" dirty="0"/>
              <a:t>/GFP-inhibitors) released from other specific cells in the tissue.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project we face several challenges. </a:t>
            </a:r>
          </a:p>
          <a:p>
            <a:r>
              <a:rPr lang="en-US" b="1" dirty="0"/>
              <a:t>The first one is, </a:t>
            </a:r>
            <a:r>
              <a:rPr lang="en-US" dirty="0"/>
              <a:t>computational intensity in both simulation and GA optimization. To address this, we will try to  parallelize computation by vectorizing the code and also use libraries like </a:t>
            </a:r>
            <a:r>
              <a:rPr lang="en-US" dirty="0" err="1"/>
              <a:t>Numba</a:t>
            </a:r>
            <a:r>
              <a:rPr lang="en-US" dirty="0"/>
              <a:t>, which we already used in our simulation models. </a:t>
            </a:r>
          </a:p>
          <a:p>
            <a:r>
              <a:rPr lang="en-US" b="1" dirty="0"/>
              <a:t>Second issue is about </a:t>
            </a:r>
            <a:r>
              <a:rPr lang="en-US" dirty="0"/>
              <a:t>the specificity of models requires us to write specific code for each model. To overcome this, we will generalize the models using </a:t>
            </a:r>
            <a:r>
              <a:rPr lang="en-US" b="1" dirty="0"/>
              <a:t>modular building blocks</a:t>
            </a:r>
            <a:r>
              <a:rPr lang="en-US" dirty="0"/>
              <a:t>, which allow us to select components based on our needs. </a:t>
            </a:r>
          </a:p>
          <a:p>
            <a:r>
              <a:rPr lang="en-US" b="1" dirty="0"/>
              <a:t>Third challenge is,</a:t>
            </a:r>
            <a:r>
              <a:rPr lang="en-US" dirty="0"/>
              <a:t> the species diffusion in our simulations does not maintain a uniform gradient, which is problematic as we expect uniformity given the same initial concentrations. this issue likely stemmed from calculating diffusion in a loop, leading to inconsistencies. We will optimize the diffusion calculation method and we will see if it resolves this issue. </a:t>
            </a:r>
          </a:p>
          <a:p>
            <a:r>
              <a:rPr lang="en-US" b="1" dirty="0"/>
              <a:t>Lastly,</a:t>
            </a:r>
            <a:r>
              <a:rPr lang="en-US" dirty="0"/>
              <a:t> the efficiency of our genetic algorithm is not optimal. The current model does not converge completely due to several factors: </a:t>
            </a:r>
          </a:p>
          <a:p>
            <a:r>
              <a:rPr lang="en-US" dirty="0"/>
              <a:t>1) </a:t>
            </a:r>
            <a:r>
              <a:rPr lang="en-US" b="1" dirty="0"/>
              <a:t>The current fitness function </a:t>
            </a:r>
            <a:r>
              <a:rPr lang="en-US" dirty="0"/>
              <a:t>may not be the best as it maximizes fitness using bit-by-bit comparison.</a:t>
            </a:r>
          </a:p>
          <a:p>
            <a:r>
              <a:rPr lang="en-US" dirty="0"/>
              <a:t>2) </a:t>
            </a:r>
            <a:r>
              <a:rPr lang="en-US" b="1" dirty="0"/>
              <a:t>The binary representation of chromosomes </a:t>
            </a:r>
            <a:r>
              <a:rPr lang="en-US" dirty="0"/>
              <a:t>increases their length, making them less efficient and also more difficult to find the 100% match solution.</a:t>
            </a:r>
          </a:p>
          <a:p>
            <a:r>
              <a:rPr lang="en-US" dirty="0"/>
              <a:t>3) </a:t>
            </a:r>
            <a:r>
              <a:rPr lang="en-US" b="1" dirty="0"/>
              <a:t>And the selection methods </a:t>
            </a:r>
            <a:r>
              <a:rPr lang="en-US" dirty="0"/>
              <a:t>we use currently in our model, which are </a:t>
            </a:r>
            <a:r>
              <a:rPr lang="en-US" b="1" dirty="0"/>
              <a:t>Roulette-Wheel</a:t>
            </a:r>
            <a:r>
              <a:rPr lang="en-US" dirty="0"/>
              <a:t> and </a:t>
            </a:r>
            <a:r>
              <a:rPr lang="en-US" b="1" dirty="0"/>
              <a:t>tournament </a:t>
            </a:r>
            <a:r>
              <a:rPr lang="en-US" b="0" dirty="0"/>
              <a:t>(which I did not mentioned here), </a:t>
            </a:r>
            <a:r>
              <a:rPr lang="en-US" dirty="0"/>
              <a:t>may not be the most effective selection methods. We will explore new approaches and functionalities to improve this part of the model.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future, we aim to improve our current models by solving the challenges mentioned in the previous slide.</a:t>
            </a:r>
          </a:p>
          <a:p>
            <a:pPr marL="180966" indent="-180966"/>
            <a:r>
              <a:rPr lang="en-US" dirty="0"/>
              <a:t>Another goal is to add a growth rate to our system, allowing the number of cells to increase over time, mimicking biological growth. </a:t>
            </a:r>
          </a:p>
          <a:p>
            <a:pPr marL="180966" indent="-180966"/>
            <a:r>
              <a:rPr lang="en-US" dirty="0"/>
              <a:t>We plan to enhance information sharing by allowing cells to communicate with more neighbors, not just the first cell at each edge.</a:t>
            </a:r>
          </a:p>
          <a:p>
            <a:pPr marL="180966" indent="-180966"/>
            <a:r>
              <a:rPr lang="en-US" dirty="0"/>
              <a:t>Additionally, we’ll increase the diffusion edges, allowing cells to share information in more directions.  </a:t>
            </a:r>
          </a:p>
          <a:p>
            <a:pPr marL="180966" indent="-180966"/>
            <a:r>
              <a:rPr lang="en-US" dirty="0"/>
              <a:t>We also plan to advance our GA algorithm, enabling it to add new species through insertion mutation, and also delete species from the system using deletion mutation, introducing non-linearity into predictions.</a:t>
            </a:r>
          </a:p>
          <a:p>
            <a:pPr marL="180966" indent="-180966"/>
            <a:r>
              <a:rPr lang="en-US" dirty="0"/>
              <a:t>We’ll explore combining different optimization algorithms to enhance the performance of our models. For example, we will use a backpropagation-based optimization algorithm like Adam to optimize parameters separately from the initial conditions.</a:t>
            </a:r>
          </a:p>
          <a:p>
            <a:pPr marL="180966" indent="-180966"/>
            <a:r>
              <a:rPr lang="en-US" dirty="0"/>
              <a:t>We may also explore simulating our system in higher dimensions, moving from 2D to 3D. </a:t>
            </a:r>
          </a:p>
          <a:p>
            <a:pPr marL="180966" indent="-180966"/>
            <a:r>
              <a:rPr lang="en-US" dirty="0"/>
              <a:t>We may incorporate stochastic methods to simulate the system, adding variability to our models.</a:t>
            </a:r>
          </a:p>
          <a:p>
            <a:pPr marL="180966" indent="-180966"/>
            <a:r>
              <a:rPr lang="en-US" dirty="0"/>
              <a:t>Finally, We may collect the functionalities in our work in a simulation library.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 Thank you all for your time and attention. If you have any questions about our work, please feel free to ask.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Here we see the mathematical equations from Toda's paper.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simple system includes a morphogen, its inhibitor, and an anchor that can trap the morphogen.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ODEs which describe the system conditions are free and trapped morphogen, and free and bound inhibitor.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Key terms (parameters) like </a:t>
            </a:r>
            <a:r>
              <a:rPr lang="en-US" dirty="0" err="1"/>
              <a:t>k_on</a:t>
            </a:r>
            <a:r>
              <a:rPr lang="en-US" dirty="0"/>
              <a:t>​, </a:t>
            </a:r>
            <a:r>
              <a:rPr lang="en-US" dirty="0" err="1"/>
              <a:t>k_off</a:t>
            </a:r>
            <a:r>
              <a:rPr lang="en-US" dirty="0"/>
              <a:t>​, </a:t>
            </a:r>
            <a:r>
              <a:rPr lang="en-US" dirty="0" err="1"/>
              <a:t>k_secretion</a:t>
            </a:r>
            <a:r>
              <a:rPr lang="en-US" dirty="0"/>
              <a:t> and </a:t>
            </a:r>
            <a:r>
              <a:rPr lang="en-US" dirty="0" err="1"/>
              <a:t>k_degradation</a:t>
            </a:r>
            <a:r>
              <a:rPr lang="en-US" dirty="0"/>
              <a:t> help us understand how these proteins interact and spread in the system.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last equation shows how diffusion applies to both  morphogen and its inhibitor.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our work, we started by defining a 2D compartment, similar to a tissue with a single cell layer.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We then chose specific cells as morphogen producers and others as inhibitor producers.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On the right, we see a schematic representation of this setup.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top illustration shows morphogen-producing cells in green, located in the first column of the compartment.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bottom one shows inhibitor-producing cells in red, located in the last column.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developed  2D-diffusion patterns. On the right, you can see three main diffusion patterns in the system.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The first one defines a </a:t>
            </a:r>
            <a:r>
              <a:rPr lang="en-US" b="1" dirty="0" err="1"/>
              <a:t>diffution</a:t>
            </a:r>
            <a:r>
              <a:rPr lang="en-US" b="1" dirty="0"/>
              <a:t> pattern for Corner Cells</a:t>
            </a:r>
            <a:r>
              <a:rPr lang="en-US" dirty="0"/>
              <a:t>: These cells are in the four corners of the compartment and communicate with two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 second one defines a pattern for Edge Cells</a:t>
            </a:r>
            <a:r>
              <a:rPr lang="en-US" dirty="0"/>
              <a:t>: These cells are along the edges of the compartment and communicate with three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And the last one is about Central Cells</a:t>
            </a:r>
            <a:r>
              <a:rPr lang="en-US" dirty="0"/>
              <a:t>: These cells are in the middle, away from edges and corners, and communicate with four neighboring cells.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r>
              <a:rPr lang="en-US" dirty="0"/>
              <a:t>These diffusion patterns ensure that the diffusible proteins, such as morphogen and inhibitor, spread evenly throughout the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are going to look at some simulation results using the system which </a:t>
            </a:r>
            <a:r>
              <a:rPr lang="en-US" dirty="0" err="1"/>
              <a:t>i</a:t>
            </a:r>
            <a:r>
              <a:rPr lang="en-US" dirty="0"/>
              <a:t> explained in the previous slides.</a:t>
            </a:r>
          </a:p>
          <a:p>
            <a:pPr marL="180966" indent="-180966"/>
            <a:r>
              <a:rPr lang="en-US" dirty="0"/>
              <a:t> In this simulation, we have a morphogen (GFP), its inhibitor, and anchor cells that can trap the morphogen. However, in this specific case, there are no anchor-producing cells, so no morphogen will be trapped.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defined the compartment as a 2D matrix with a size of 100 by 100 cells. </a:t>
            </a:r>
          </a:p>
          <a:p>
            <a:r>
              <a:rPr lang="en-US" dirty="0"/>
              <a:t>Cells in the first 10 columns on the matrix produce morphogen (GFP), while cells in the last 10 columns of the matrix produce the inhibitor(anti-</a:t>
            </a:r>
            <a:r>
              <a:rPr lang="en-US" dirty="0" err="1"/>
              <a:t>gfp</a:t>
            </a:r>
            <a:r>
              <a:rPr lang="en-US" dirty="0"/>
              <a:t>).</a:t>
            </a:r>
          </a:p>
          <a:p>
            <a:r>
              <a:rPr lang="en-US" dirty="0"/>
              <a:t>In the next slide, we will watch videos, each with three sub-videos, same as the illustration in this slide.</a:t>
            </a:r>
          </a:p>
          <a:p>
            <a:r>
              <a:rPr lang="en-US" dirty="0"/>
              <a:t>The left sub-video shows the compartment with free morphogen (GFP).</a:t>
            </a:r>
          </a:p>
          <a:p>
            <a:r>
              <a:rPr lang="en-US" dirty="0"/>
              <a:t> The right sub-video shows the free inhibitor</a:t>
            </a:r>
          </a:p>
          <a:p>
            <a:r>
              <a:rPr lang="en-US" dirty="0"/>
              <a:t>And the middle one shows the inhibited morphogen (or  bound to the inhibitor).</a:t>
            </a:r>
          </a:p>
          <a:p>
            <a:r>
              <a:rPr lang="en-US" dirty="0"/>
              <a:t>We expect to see the morphogen and inhibitor spread out from their respective regions and meet in the middle of the compartment, which will be shown in the middle sub-video.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in this slide,  we see the videos, all generated from the same simulation results.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first video shows heatmaps of the system, where pixel intensity represents cell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second video is  scatter plots, with the z-axis showing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the last row of videos illustrates the system as surface plots, with the z-axis again representing protein concentration.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developing the simulation system described in the previous slides, we decided to advance our work by incorporating an optimization algorithm.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were inspired by Mousavi and Lobo's work, published this year in Nature.</a:t>
            </a:r>
          </a:p>
          <a:p>
            <a:endParaRPr lang="en-US" dirty="0"/>
          </a:p>
          <a:p>
            <a:r>
              <a:rPr lang="en-US" dirty="0"/>
              <a:t>They developed an evolutionary algorithm that automatically designs synthetic gene regulatory mechanisms (GRMs) for complex spatial patterns.</a:t>
            </a:r>
          </a:p>
          <a:p>
            <a:endParaRPr lang="en-US" dirty="0"/>
          </a:p>
          <a:p>
            <a:r>
              <a:rPr lang="en-US" dirty="0"/>
              <a:t>We start our work with designing a simple version of Genetic Algorithms to predict the initial concentrations of components in our system based on the desired target protein distribution after simulation.</a:t>
            </a:r>
          </a:p>
          <a:p>
            <a:pPr marL="0" indent="0">
              <a:buNone/>
            </a:pPr>
            <a:br>
              <a:rPr lang="en-US" dirty="0"/>
            </a:br>
            <a:r>
              <a:rPr lang="de-DE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 algorithms are optimization </a:t>
            </a:r>
            <a:r>
              <a:rPr lang="en-US" dirty="0" err="1"/>
              <a:t>algoritms</a:t>
            </a:r>
            <a:r>
              <a:rPr lang="en-US" dirty="0"/>
              <a:t> inspired by biological evolution and natural selection. </a:t>
            </a:r>
          </a:p>
          <a:p>
            <a:endParaRPr lang="en-US" dirty="0"/>
          </a:p>
          <a:p>
            <a:pPr marL="180966" marR="0" lvl="0" indent="-180966" algn="l" defTabSz="71319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John Holland pioneered this field in the 1970s, with his notable book </a:t>
            </a:r>
            <a:r>
              <a:rPr lang="en-US" b="1" dirty="0"/>
              <a:t>"Adaptation in Natural and Artificial Systems" </a:t>
            </a:r>
            <a:r>
              <a:rPr lang="en-US" dirty="0"/>
              <a:t>discussing genetic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sort of optimization algorithms use concepts like crossover, mutation, and selection to optimize solutions of a problem, which are represented as chromosomes.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the right side, we see the structure of the algorithm, which we developed.</a:t>
            </a:r>
          </a:p>
          <a:p>
            <a:r>
              <a:rPr lang="en-US" dirty="0"/>
              <a:t>In the next slides, I will briefly explain each fragment of the algorithm.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09.07.2024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el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7545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5"/>
            <a:ext cx="3300000" cy="3708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AAF63D-8BE9-4F96-9BAC-5D63DD95C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C82AA3-7823-4E6B-848A-420026D3E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8449-7694-406A-BA2C-445F401D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6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7ACDAF-96C3-401F-AB98-70A67B0D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AF2CA8-A2CC-417A-92C4-41EF416C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1C4537-63B7-4FCA-A1AC-1A38CD962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6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EE4CC-555C-4B83-8081-74A5B0513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627C45-0F94-4A40-AF7F-6CFBC0774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FD0080-E47B-4511-92CD-E6288A0B8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1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3" y="1381125"/>
            <a:ext cx="3480717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D21497-46B8-4DEB-9268-0633018A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D5E6AA-90A9-4348-8BFD-9F2BDCEF0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192297-8D40-4F2E-AE28-14AB7F52B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6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3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600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65EDFE-5430-4CCA-B6E3-844031213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A1A3235-BCE7-4A17-84CC-4164377DE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DC407E-0A88-4CE6-A9FD-01EB88E48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12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2EB723-F173-46EB-BDF5-41EBBE806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E8A9B19-57C3-449D-AE45-E1125ABF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BCA695-D6EC-4C37-9CF1-1467F9877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63353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88983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88983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3604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08562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34192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34192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2FC0BE-CD4C-4627-AA85-BE505B3D8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42556-4411-4403-BAF3-463CA523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EA0CC9-0126-4D80-A084-E00E0AD2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02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5798" y="2315784"/>
            <a:ext cx="2100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9740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EAAF95-1E7C-439B-B17B-4EE7F6B76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C19C5-0EAF-4980-9D85-20656307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88FC159-6705-469F-BDBE-58D9127C0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939" y="2315786"/>
            <a:ext cx="1692917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21211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0567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924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7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7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56291B-A240-4F2F-93A1-34447A94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FDCC4-5DBC-421B-B9BD-34F2689E2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EF8F6F0-1159-474F-AAEB-A33C1AB8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9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e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894" y="451027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05225" y="1573079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1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3E02D2-B4DD-4B18-B16D-42F50619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78BF-34A9-419C-904E-23266DA4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A8145C-ADB4-48AD-A481-B8B40B131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9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5A337E-8A5F-4D8B-8BFC-87A97EC57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AC460F-88A1-4E6F-A1B3-69FFAA8BD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CDE781-678A-459B-8E37-8033F31C6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8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A43F077D-71D9-46E0-BA84-58DE1DEA47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7" name="Email Adresse">
            <a:extLst>
              <a:ext uri="{FF2B5EF4-FFF2-40B4-BE49-F238E27FC236}">
                <a16:creationId xmlns:a16="http://schemas.microsoft.com/office/drawing/2014/main" id="{A1322FEB-47A4-4374-AAD3-156CC34E42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5" name="Telefonnummer">
            <a:extLst>
              <a:ext uri="{FF2B5EF4-FFF2-40B4-BE49-F238E27FC236}">
                <a16:creationId xmlns:a16="http://schemas.microsoft.com/office/drawing/2014/main" id="{01B42A5A-F657-48EC-BB09-3F9757C85C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29" name="Durchwahl">
            <a:extLst>
              <a:ext uri="{FF2B5EF4-FFF2-40B4-BE49-F238E27FC236}">
                <a16:creationId xmlns:a16="http://schemas.microsoft.com/office/drawing/2014/main" id="{7726C7E1-215D-4D33-833A-AC95E22CC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0" name="www">
            <a:extLst>
              <a:ext uri="{FF2B5EF4-FFF2-40B4-BE49-F238E27FC236}">
                <a16:creationId xmlns:a16="http://schemas.microsoft.com/office/drawing/2014/main" id="{FBFC000E-733C-406F-B662-F39F7BC815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1" name="Webadresse">
            <a:extLst>
              <a:ext uri="{FF2B5EF4-FFF2-40B4-BE49-F238E27FC236}">
                <a16:creationId xmlns:a16="http://schemas.microsoft.com/office/drawing/2014/main" id="{5F5B3CDA-9DFD-4FBA-8D46-2DFE1632D4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2" name="Universität Stuttgart">
            <a:extLst>
              <a:ext uri="{FF2B5EF4-FFF2-40B4-BE49-F238E27FC236}">
                <a16:creationId xmlns:a16="http://schemas.microsoft.com/office/drawing/2014/main" id="{A764DEB1-79B1-4247-8081-632B01A6CD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3" name="Abteilung Institut">
            <a:extLst>
              <a:ext uri="{FF2B5EF4-FFF2-40B4-BE49-F238E27FC236}">
                <a16:creationId xmlns:a16="http://schemas.microsoft.com/office/drawing/2014/main" id="{BABB2DA4-9AC3-4D84-8BD1-4967FDD83F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4" name="Adressfeld">
            <a:extLst>
              <a:ext uri="{FF2B5EF4-FFF2-40B4-BE49-F238E27FC236}">
                <a16:creationId xmlns:a16="http://schemas.microsoft.com/office/drawing/2014/main" id="{4541C919-D40F-454E-8191-1DF876837A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651486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1" y="344528"/>
            <a:ext cx="2056867" cy="431998"/>
          </a:xfrm>
          <a:prstGeom prst="rect">
            <a:avLst/>
          </a:prstGeom>
        </p:spPr>
      </p:pic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7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E-Mail">
            <a:extLst>
              <a:ext uri="{FF2B5EF4-FFF2-40B4-BE49-F238E27FC236}">
                <a16:creationId xmlns:a16="http://schemas.microsoft.com/office/drawing/2014/main" id="{29CD7F5A-BA88-4BFD-BF2B-C79FE17BDF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BC102BA4-B53E-4603-BABE-132E88E8F7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7" name="Telefonnummer">
            <a:extLst>
              <a:ext uri="{FF2B5EF4-FFF2-40B4-BE49-F238E27FC236}">
                <a16:creationId xmlns:a16="http://schemas.microsoft.com/office/drawing/2014/main" id="{5565AB52-0CE4-4A86-90F6-BB61F8D68D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D018A7D5-AE0F-4F24-BFAC-5648647E2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12B35377-030E-403D-AC2E-C10985C7FF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62BC1ECD-9324-4C19-8044-BC9AD3D052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950C253B-5729-4A8C-BD8F-E6BAB628C6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7B35A610-30BC-40D5-9332-0548BFCA46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043B5BA8-0BD5-4265-9394-7AC7B50C4D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219271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81126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6" y="3719524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1381126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4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60676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628" y="1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8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84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4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771" y="-113355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06" dirty="0"/>
          </a:p>
        </p:txBody>
      </p:sp>
      <p:sp>
        <p:nvSpPr>
          <p:cNvPr id="1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9558" y="3036754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14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23894"/>
              </a:lnSpc>
            </a:pPr>
            <a:r>
              <a:rPr lang="de-DE" sz="19999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19999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1" y="3024001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E21F5F-FD53-4EC0-BCC0-7897151B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02D1F1-15E9-491A-9960-5A695BEE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11E5FD-9CAF-4253-B617-CA6F0DE14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9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4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5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5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5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8" r:id="rId22"/>
    <p:sldLayoutId id="2147483709" r:id="rId23"/>
  </p:sldLayoutIdLst>
  <p:hf hdr="0"/>
  <p:txStyles>
    <p:titleStyle>
      <a:lvl1pPr algn="l" defTabSz="571431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58" indent="-142858" algn="l" defTabSz="571431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66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092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32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58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36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152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868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584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1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31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4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86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579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29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1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AA4DFF-AC4C-734A-E980-5DFE40A573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728" b="8728"/>
          <a:stretch>
            <a:fillRect/>
          </a:stretch>
        </p:blipFill>
        <p:spPr>
          <a:xfrm>
            <a:off x="3877488" y="2157937"/>
            <a:ext cx="3614675" cy="337670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1A9AF2-66DB-46A6-B6A7-D881483F5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000" dirty="0"/>
              <a:t>Institute for Stochastics and Applications</a:t>
            </a:r>
            <a:br>
              <a:rPr lang="en-US" sz="1000" dirty="0"/>
            </a:br>
            <a:r>
              <a:rPr lang="en-US" sz="1000" dirty="0"/>
              <a:t>Mathematical modeling and simulation of cellular systems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33407C-ADDC-4B4A-BC81-96267A5497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37" y="2256890"/>
            <a:ext cx="6147560" cy="3024000"/>
          </a:xfrm>
        </p:spPr>
        <p:txBody>
          <a:bodyPr/>
          <a:lstStyle/>
          <a:p>
            <a:pPr marL="0" marR="0" lvl="0" indent="0" algn="ctr" defTabSz="571431" rtl="0" eaLnBrk="1" fontAlgn="auto" latinLnBrk="0" hangingPunct="1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0BEFF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Leveraging Genetic Algorithms to Predict Initial Conditions for Optimal Spatial Patterns in 2D Reaction-Diffusion Systems</a:t>
            </a:r>
          </a:p>
          <a:p>
            <a:endParaRPr lang="de-DE"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5F3B0450-DE25-4ECB-808D-DC8D917F5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048" y="4358540"/>
            <a:ext cx="3558208" cy="450078"/>
          </a:xfrm>
        </p:spPr>
        <p:txBody>
          <a:bodyPr/>
          <a:lstStyle/>
          <a:p>
            <a:r>
              <a:rPr lang="de-DE" dirty="0" err="1"/>
              <a:t>Loghman</a:t>
            </a:r>
            <a:r>
              <a:rPr lang="de-DE" dirty="0"/>
              <a:t> Samani</a:t>
            </a:r>
          </a:p>
          <a:p>
            <a:r>
              <a:rPr lang="de-DE" dirty="0"/>
              <a:t>09.07.2024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13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000" y="715918"/>
            <a:ext cx="6840000" cy="276225"/>
          </a:xfrm>
        </p:spPr>
        <p:txBody>
          <a:bodyPr/>
          <a:lstStyle/>
          <a:p>
            <a:r>
              <a:rPr lang="de-DE" sz="1600" b="1" dirty="0"/>
              <a:t>Population </a:t>
            </a:r>
            <a:r>
              <a:rPr lang="de-DE" sz="1600" b="1" dirty="0" err="1"/>
              <a:t>Initialization</a:t>
            </a:r>
            <a:endParaRPr lang="de-DE" sz="16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370752-8441-8BE0-1113-F5260AD6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36837" y="2864566"/>
            <a:ext cx="861054" cy="3570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9A4796-077B-01DF-88CD-B18411F36A2E}"/>
              </a:ext>
            </a:extLst>
          </p:cNvPr>
          <p:cNvSpPr txBox="1"/>
          <p:nvPr/>
        </p:nvSpPr>
        <p:spPr>
          <a:xfrm>
            <a:off x="1335445" y="4059791"/>
            <a:ext cx="434343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Parameters         </a:t>
            </a:r>
            <a:r>
              <a:rPr lang="de-DE" sz="800" b="1" dirty="0" err="1"/>
              <a:t>sp</a:t>
            </a:r>
            <a:r>
              <a:rPr lang="de-DE" sz="800" b="1" dirty="0"/>
              <a:t> 1        </a:t>
            </a:r>
            <a:r>
              <a:rPr lang="de-DE" sz="800" b="1" dirty="0" err="1"/>
              <a:t>sp</a:t>
            </a:r>
            <a:r>
              <a:rPr lang="de-DE" sz="800" b="1" dirty="0"/>
              <a:t> 2        </a:t>
            </a:r>
            <a:r>
              <a:rPr lang="de-DE" sz="800" b="1" dirty="0" err="1"/>
              <a:t>sp</a:t>
            </a:r>
            <a:r>
              <a:rPr lang="de-DE" sz="800" b="1" dirty="0"/>
              <a:t> 3       </a:t>
            </a:r>
            <a:r>
              <a:rPr lang="de-DE" sz="800" b="1" dirty="0" err="1"/>
              <a:t>sp</a:t>
            </a:r>
            <a:r>
              <a:rPr lang="de-DE" sz="800" b="1" dirty="0"/>
              <a:t> 4       </a:t>
            </a:r>
            <a:r>
              <a:rPr lang="de-DE" sz="800" b="1" dirty="0" err="1"/>
              <a:t>sp</a:t>
            </a:r>
            <a:r>
              <a:rPr lang="de-DE" sz="800" b="1" dirty="0"/>
              <a:t> 5       </a:t>
            </a:r>
            <a:r>
              <a:rPr lang="de-DE" sz="800" b="1" dirty="0" err="1"/>
              <a:t>sp</a:t>
            </a:r>
            <a:r>
              <a:rPr lang="de-DE" sz="800" b="1" dirty="0"/>
              <a:t> 6</a:t>
            </a:r>
            <a:endParaRPr lang="en-US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80934-9A00-1C3D-A4D7-768C34A2606F}"/>
              </a:ext>
            </a:extLst>
          </p:cNvPr>
          <p:cNvSpPr txBox="1"/>
          <p:nvPr/>
        </p:nvSpPr>
        <p:spPr>
          <a:xfrm>
            <a:off x="505642" y="1370056"/>
            <a:ext cx="4873978" cy="2271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species matrix is created as a random binary string.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chromosome is a list of binary strings.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string represents an initial species or parameter matrix.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population is a nested list, with each value being a chromosome.</a:t>
            </a:r>
          </a:p>
        </p:txBody>
      </p:sp>
    </p:spTree>
    <p:extLst>
      <p:ext uri="{BB962C8B-B14F-4D97-AF65-F5344CB8AC3E}">
        <p14:creationId xmlns:p14="http://schemas.microsoft.com/office/powerpoint/2010/main" val="212845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Simulation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B0FF-99DA-1BD4-0556-BA0A549DE755}"/>
              </a:ext>
            </a:extLst>
          </p:cNvPr>
          <p:cNvSpPr txBox="1"/>
          <p:nvPr/>
        </p:nvSpPr>
        <p:spPr>
          <a:xfrm>
            <a:off x="535459" y="1589126"/>
            <a:ext cx="4348472" cy="2348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binary chromosomes into real number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converted chromosome is a list of species and parameter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the system using each chromosome.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simulation results back to binary.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Store results in a list</a:t>
            </a:r>
          </a:p>
        </p:txBody>
      </p:sp>
    </p:spTree>
    <p:extLst>
      <p:ext uri="{BB962C8B-B14F-4D97-AF65-F5344CB8AC3E}">
        <p14:creationId xmlns:p14="http://schemas.microsoft.com/office/powerpoint/2010/main" val="418735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Fitness </a:t>
            </a:r>
            <a:r>
              <a:rPr lang="de-DE" sz="1600" b="1" dirty="0" err="1"/>
              <a:t>Computation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3902-E869-5B16-45FB-059B8A765946}"/>
              </a:ext>
            </a:extLst>
          </p:cNvPr>
          <p:cNvSpPr txBox="1"/>
          <p:nvPr/>
        </p:nvSpPr>
        <p:spPr>
          <a:xfrm>
            <a:off x="485644" y="1340137"/>
            <a:ext cx="4721081" cy="3093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Evaluate how close each individual is to the target solution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Compare each simulation result binary string to the target binary string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fitness values for the 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C6EEB8-E731-131A-0250-FFC21DBA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08" y="2819397"/>
            <a:ext cx="68586" cy="7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733E42-67F0-145C-DB37-59E4AA87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59" y="2834639"/>
            <a:ext cx="30483" cy="457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57E28F-E925-8569-37AC-BC890FEB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01" y="2716511"/>
            <a:ext cx="3772964" cy="10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Selection of Survivors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5F4A3-8A2D-9BC6-175F-3C67A5D45AAA}"/>
              </a:ext>
            </a:extLst>
          </p:cNvPr>
          <p:cNvSpPr txBox="1"/>
          <p:nvPr/>
        </p:nvSpPr>
        <p:spPr>
          <a:xfrm>
            <a:off x="448896" y="1108560"/>
            <a:ext cx="4730706" cy="4057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Fitness Proportionate Selection (Roulette Wheel Selection)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Randomly select individuals based on their probabilities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Select parents for the next generation based on fitness scores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selected parents for the next generation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19A42-53D8-CF91-C14F-B6B07442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80" y="3137065"/>
            <a:ext cx="2607019" cy="11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Recombination (Crossover)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8688A-46F5-7487-E343-03FD5493CBDE}"/>
              </a:ext>
            </a:extLst>
          </p:cNvPr>
          <p:cNvSpPr txBox="1"/>
          <p:nvPr/>
        </p:nvSpPr>
        <p:spPr>
          <a:xfrm>
            <a:off x="469557" y="1305833"/>
            <a:ext cx="4868562" cy="3543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Genetic recombination of parents to generate offspring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Offspring O1​ and O2​ inherit traits from both parents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2C51C-88F5-EB21-6F76-9CDE92EC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23" y="2125267"/>
            <a:ext cx="3484598" cy="16847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C2FB12-38EB-8EDB-C7A8-8845836534AB}"/>
              </a:ext>
            </a:extLst>
          </p:cNvPr>
          <p:cNvSpPr txBox="1"/>
          <p:nvPr/>
        </p:nvSpPr>
        <p:spPr>
          <a:xfrm>
            <a:off x="1378861" y="3943981"/>
            <a:ext cx="4137164" cy="358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crossover_rate</a:t>
            </a:r>
            <a:r>
              <a:rPr lang="en-US" sz="800" b="1" dirty="0"/>
              <a:t>: </a:t>
            </a:r>
            <a:r>
              <a:rPr lang="en-US" sz="800" dirty="0"/>
              <a:t>Probability of crossover.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/>
              <a:t>i: </a:t>
            </a:r>
            <a:r>
              <a:rPr lang="en-US" sz="800" dirty="0"/>
              <a:t>Index of sub-chromosome in chromosomes</a:t>
            </a:r>
          </a:p>
        </p:txBody>
      </p:sp>
    </p:spTree>
    <p:extLst>
      <p:ext uri="{BB962C8B-B14F-4D97-AF65-F5344CB8AC3E}">
        <p14:creationId xmlns:p14="http://schemas.microsoft.com/office/powerpoint/2010/main" val="417038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en-US" altLang="en-US" sz="1600" b="1" dirty="0">
                <a:latin typeface="Arial Unicode MS"/>
              </a:rPr>
              <a:t>Mutation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6012A-42E7-435F-951E-A1A0B41881BC}"/>
              </a:ext>
            </a:extLst>
          </p:cNvPr>
          <p:cNvSpPr txBox="1"/>
          <p:nvPr/>
        </p:nvSpPr>
        <p:spPr>
          <a:xfrm>
            <a:off x="401856" y="1369589"/>
            <a:ext cx="4542944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Introduce random changes to the chromosome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genetic diversity for better exploration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prevent local minima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1D67C1-986C-5A3A-E308-12BAA447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" y="2703213"/>
            <a:ext cx="5036301" cy="1112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2FDBAE-B3DF-F9D2-48B3-889256514E81}"/>
              </a:ext>
            </a:extLst>
          </p:cNvPr>
          <p:cNvSpPr txBox="1"/>
          <p:nvPr/>
        </p:nvSpPr>
        <p:spPr>
          <a:xfrm>
            <a:off x="469557" y="4620008"/>
            <a:ext cx="4236345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mutation_rates</a:t>
            </a:r>
            <a:r>
              <a:rPr lang="en-US" sz="800" b="1" dirty="0"/>
              <a:t>: </a:t>
            </a:r>
            <a:r>
              <a:rPr lang="en-US" sz="800" dirty="0"/>
              <a:t>Probability of mutating each bit</a:t>
            </a:r>
          </a:p>
        </p:txBody>
      </p:sp>
    </p:spTree>
    <p:extLst>
      <p:ext uri="{BB962C8B-B14F-4D97-AF65-F5344CB8AC3E}">
        <p14:creationId xmlns:p14="http://schemas.microsoft.com/office/powerpoint/2010/main" val="293987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Update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population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63BD1-16D5-E1DE-47AA-3DB75D7BC6C2}"/>
              </a:ext>
            </a:extLst>
          </p:cNvPr>
          <p:cNvSpPr txBox="1"/>
          <p:nvPr/>
        </p:nvSpPr>
        <p:spPr>
          <a:xfrm>
            <a:off x="475592" y="1657146"/>
            <a:ext cx="4721081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Stop: </a:t>
            </a:r>
            <a:r>
              <a:rPr lang="en-US" sz="1600" dirty="0"/>
              <a:t>If desired or optimal fitness achieved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Update: </a:t>
            </a:r>
            <a:r>
              <a:rPr lang="en-US" sz="1600" dirty="0"/>
              <a:t>Otherwise, update population and repeat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Iterative Process: </a:t>
            </a:r>
            <a:r>
              <a:rPr lang="en-US" sz="1600" dirty="0"/>
              <a:t>Continues until convergence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264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9607-3A80-EC03-72D5-80D9614A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Genetic Algorithm on a Two-Species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8250-1FE3-3901-7A43-433EEE371B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38E8-A143-B3D2-75F5-98AF9F32F3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930DE-150A-2F31-32F0-F1A532AFB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4E7DC-59D1-0DDE-9B9E-26E0D3CC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57" y="2857500"/>
            <a:ext cx="4260658" cy="255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BFEFF-5A1B-4DDF-002B-8E107C95154D}"/>
              </a:ext>
            </a:extLst>
          </p:cNvPr>
          <p:cNvSpPr txBox="1"/>
          <p:nvPr/>
        </p:nvSpPr>
        <p:spPr>
          <a:xfrm>
            <a:off x="550347" y="727173"/>
            <a:ext cx="5147068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 system with two species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Compartment size: (5, 5)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first column produce species 1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third column produce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Species 1 activates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Six parameters are defined for the system</a:t>
            </a:r>
          </a:p>
        </p:txBody>
      </p:sp>
    </p:spTree>
    <p:extLst>
      <p:ext uri="{BB962C8B-B14F-4D97-AF65-F5344CB8AC3E}">
        <p14:creationId xmlns:p14="http://schemas.microsoft.com/office/powerpoint/2010/main" val="283757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311D6-E9CF-0AE6-8361-EECCF8F3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42" y="2220969"/>
            <a:ext cx="2715552" cy="24820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9AD93-BBC5-7B97-08C6-D7964F2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E68BE-96D6-FC97-9FA6-F96F1789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0FE9-7D60-8B28-434F-7F146280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A43CC-9463-FC92-5FDD-3CDD10D7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" y="2220970"/>
            <a:ext cx="2715551" cy="2482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6A9E0-1C42-9FED-2B5E-EC756A33B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502" y="2220969"/>
            <a:ext cx="2715553" cy="2482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9008B-2EC5-19D7-8A05-A54EECD4A127}"/>
              </a:ext>
            </a:extLst>
          </p:cNvPr>
          <p:cNvSpPr txBox="1"/>
          <p:nvPr/>
        </p:nvSpPr>
        <p:spPr>
          <a:xfrm>
            <a:off x="516627" y="1123905"/>
            <a:ext cx="42822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Max Fitness: 200</a:t>
            </a:r>
          </a:p>
          <a:p>
            <a:r>
              <a:rPr lang="en-US" sz="1600" dirty="0"/>
              <a:t>Best Found Fitness: 165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68342B-524F-BE37-6EED-94E90E508ADF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8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0888B-FE6F-5AF4-8CB3-3ACB6572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5" y="1462952"/>
            <a:ext cx="5269307" cy="32915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74AAFA-9713-CE73-B1B0-F4D9A5D16FC4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5B09-468D-4C0D-951E-C0F5D44009E0}"/>
              </a:ext>
            </a:extLst>
          </p:cNvPr>
          <p:cNvSpPr txBox="1"/>
          <p:nvPr/>
        </p:nvSpPr>
        <p:spPr>
          <a:xfrm>
            <a:off x="704773" y="960536"/>
            <a:ext cx="54435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Results after 500 Iterations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212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DF1B-E331-576A-DDD1-C7AF3517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morphogen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08E5-5EA7-3DAB-9DCA-A608897ACD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7682-1966-6CD6-5864-B8839C3F19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496D-DC4A-1805-F11C-689C0CCB25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1FD1F-1146-D517-4B6B-F83BD9D1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43" y="709513"/>
            <a:ext cx="2558523" cy="223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DC55D-92DE-CE24-8DE9-C27EA97636E8}"/>
              </a:ext>
            </a:extLst>
          </p:cNvPr>
          <p:cNvSpPr txBox="1"/>
          <p:nvPr/>
        </p:nvSpPr>
        <p:spPr>
          <a:xfrm>
            <a:off x="4324503" y="4803760"/>
            <a:ext cx="3632886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Diffusible </a:t>
            </a:r>
            <a:r>
              <a:rPr lang="en-US" sz="1000" dirty="0" err="1"/>
              <a:t>synNotch</a:t>
            </a:r>
            <a:r>
              <a:rPr lang="en-US" sz="1000" dirty="0"/>
              <a:t> system. </a:t>
            </a:r>
            <a:r>
              <a:rPr lang="es-ES" sz="1000" dirty="0"/>
              <a:t>(S. Toda et al., 2020)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D0998-0F6D-1140-E7A7-3D62EE70FC93}"/>
              </a:ext>
            </a:extLst>
          </p:cNvPr>
          <p:cNvSpPr txBox="1"/>
          <p:nvPr/>
        </p:nvSpPr>
        <p:spPr>
          <a:xfrm>
            <a:off x="401855" y="1033383"/>
            <a:ext cx="3733540" cy="3389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/>
              <a:t>Synthetic</a:t>
            </a:r>
            <a:r>
              <a:rPr lang="de-DE" sz="1600" dirty="0"/>
              <a:t> Notch </a:t>
            </a:r>
            <a:r>
              <a:rPr lang="de-DE" sz="1600" dirty="0" err="1"/>
              <a:t>system</a:t>
            </a:r>
            <a:endParaRPr lang="de-DE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S. Toda et al., 2020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s-ES" sz="1600" dirty="0"/>
              <a:t>      </a:t>
            </a: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Arbitrary proteins engineered into synthetic morphogens.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Formation of gradients and directing cell patterning.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Applications in advanced tissue engineering.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F0B52-5FA8-1EA8-08B4-1A8F518C857F}"/>
              </a:ext>
            </a:extLst>
          </p:cNvPr>
          <p:cNvSpPr txBox="1"/>
          <p:nvPr/>
        </p:nvSpPr>
        <p:spPr>
          <a:xfrm>
            <a:off x="767889" y="1802044"/>
            <a:ext cx="2952046" cy="788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“</a:t>
            </a:r>
            <a:r>
              <a:rPr lang="en-US" sz="1200" i="1" dirty="0"/>
              <a:t>Engineering synthetic morphogen systems that can program multicellular patterning</a:t>
            </a:r>
            <a:r>
              <a:rPr lang="en-US" sz="1200" dirty="0"/>
              <a:t>”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63BD3-E979-92A6-3B7C-A82F047B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39" y="2727949"/>
            <a:ext cx="45724" cy="259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95A4F-B974-65FF-51E8-E102B8CA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60" y="3270289"/>
            <a:ext cx="1617972" cy="1422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E9FDC-CBD4-0CDB-8200-AA98E376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297" y="3064099"/>
            <a:ext cx="1617972" cy="16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78B2-C477-ABB9-E1B9-E1E12D13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D5DE-9417-2B40-9D13-A05735F6E4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95B9-AEAE-7292-DFF2-F3299A5465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CFD3-24E9-F0D2-70C5-61822A5A55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63697-3DD6-D597-DF1D-828F71A892EA}"/>
              </a:ext>
            </a:extLst>
          </p:cNvPr>
          <p:cNvSpPr txBox="1"/>
          <p:nvPr/>
        </p:nvSpPr>
        <p:spPr>
          <a:xfrm>
            <a:off x="914399" y="898391"/>
            <a:ext cx="7084541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Computational </a:t>
            </a:r>
            <a:r>
              <a:rPr lang="de-DE" sz="1600" b="1" dirty="0" err="1"/>
              <a:t>Intensity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Model </a:t>
            </a:r>
            <a:r>
              <a:rPr lang="de-DE" sz="1600" b="1" dirty="0" err="1"/>
              <a:t>Specificity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Non-Uniform Gradient in Diffusion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GA </a:t>
            </a:r>
            <a:r>
              <a:rPr lang="de-DE" sz="1600" b="1" dirty="0" err="1"/>
              <a:t>Inefficiency</a:t>
            </a:r>
            <a:r>
              <a:rPr lang="de-DE" sz="1600" b="1" dirty="0"/>
              <a:t>   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05902-D351-ABD2-8371-C39685C5A2EA}"/>
              </a:ext>
            </a:extLst>
          </p:cNvPr>
          <p:cNvSpPr txBox="1"/>
          <p:nvPr/>
        </p:nvSpPr>
        <p:spPr>
          <a:xfrm>
            <a:off x="1156677" y="3499996"/>
            <a:ext cx="7084541" cy="1241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Solutions: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Improve fitness function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Alternative chromosome representation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Better selection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3FAD3-6904-A5EA-2EEB-6AD7A08D53F2}"/>
              </a:ext>
            </a:extLst>
          </p:cNvPr>
          <p:cNvSpPr txBox="1"/>
          <p:nvPr/>
        </p:nvSpPr>
        <p:spPr>
          <a:xfrm>
            <a:off x="1156677" y="1295893"/>
            <a:ext cx="4662616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Parallel computation, </a:t>
            </a:r>
            <a:r>
              <a:rPr lang="en-US" sz="1400" dirty="0" err="1"/>
              <a:t>Numba</a:t>
            </a:r>
            <a:r>
              <a:rPr lang="en-US" sz="1400" dirty="0"/>
              <a:t> (@jit)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680AA-5D46-B9A2-8E8B-6E7175F5DB8E}"/>
              </a:ext>
            </a:extLst>
          </p:cNvPr>
          <p:cNvSpPr txBox="1"/>
          <p:nvPr/>
        </p:nvSpPr>
        <p:spPr>
          <a:xfrm>
            <a:off x="1156677" y="2025500"/>
            <a:ext cx="3859790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Generalize with modular blocks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BDA6E-A02E-C995-23A7-F9E26D4638C4}"/>
              </a:ext>
            </a:extLst>
          </p:cNvPr>
          <p:cNvSpPr txBox="1"/>
          <p:nvPr/>
        </p:nvSpPr>
        <p:spPr>
          <a:xfrm>
            <a:off x="1156677" y="2714716"/>
            <a:ext cx="4209536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fr-FR" sz="1400" b="1" dirty="0"/>
              <a:t>Solution: </a:t>
            </a:r>
            <a:r>
              <a:rPr lang="fr-FR" sz="1400" dirty="0" err="1"/>
              <a:t>Optimize</a:t>
            </a:r>
            <a:r>
              <a:rPr lang="fr-FR" sz="1400" dirty="0"/>
              <a:t> diffusion </a:t>
            </a:r>
            <a:r>
              <a:rPr lang="fr-FR" sz="1400" dirty="0" err="1"/>
              <a:t>calculation</a:t>
            </a:r>
            <a:r>
              <a:rPr lang="fr-FR" sz="1400" dirty="0"/>
              <a:t> </a:t>
            </a:r>
            <a:r>
              <a:rPr lang="fr-FR" sz="1400" dirty="0" err="1"/>
              <a:t>method</a:t>
            </a:r>
            <a:endParaRPr lang="fr-FR" sz="14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221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9472-4082-B863-AF13-79D50E95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7B23-6262-8A6C-84A7-C757040DEC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A0584-0BA7-8357-3F2C-4B3D7F16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75C2B-8FB0-B67A-F629-45F911C2FD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06E21-A498-306F-E48F-E3B13A0B9982}"/>
              </a:ext>
            </a:extLst>
          </p:cNvPr>
          <p:cNvSpPr txBox="1"/>
          <p:nvPr/>
        </p:nvSpPr>
        <p:spPr>
          <a:xfrm>
            <a:off x="705286" y="1047517"/>
            <a:ext cx="4947585" cy="3619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Improve Current Models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Add Growth Rate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Information Sharing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Increase Diffusion Edges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Advance GA Algorithm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Combine Optimization Algorithms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in Higher Dimensions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Incorporate Stochastic Methods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Create a Simulation Library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65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6168E9-00C8-F09C-5E58-CB101E07A363}"/>
              </a:ext>
            </a:extLst>
          </p:cNvPr>
          <p:cNvSpPr/>
          <p:nvPr/>
        </p:nvSpPr>
        <p:spPr>
          <a:xfrm>
            <a:off x="296985" y="1305169"/>
            <a:ext cx="1766277" cy="758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477AE-EC04-9DE1-0C6F-D5682BBB6473}"/>
              </a:ext>
            </a:extLst>
          </p:cNvPr>
          <p:cNvSpPr txBox="1"/>
          <p:nvPr/>
        </p:nvSpPr>
        <p:spPr>
          <a:xfrm>
            <a:off x="1539631" y="2689793"/>
            <a:ext cx="4947138" cy="335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2000" b="1" dirty="0"/>
              <a:t>Thank you for your time and attention</a:t>
            </a:r>
          </a:p>
        </p:txBody>
      </p:sp>
    </p:spTree>
    <p:extLst>
      <p:ext uri="{BB962C8B-B14F-4D97-AF65-F5344CB8AC3E}">
        <p14:creationId xmlns:p14="http://schemas.microsoft.com/office/powerpoint/2010/main" val="243241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65E1-999F-3BDF-EF15-F37CF9AF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DE00-85D7-02BC-F45D-57DAEC0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9B25-27BB-0352-45A8-59B81388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E6D1BF-021B-CB77-0063-3AC405A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08" y="780009"/>
            <a:ext cx="2652583" cy="415498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BCBEC4"/>
                </a:solidFill>
                <a:latin typeface="JetBrains Mono"/>
              </a:rPr>
              <a:t>infos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= {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length"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width"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"initial cell number"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"start"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"stop"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"dt"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"save step interval"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2e-6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3</a:t>
            </a:r>
            <a:br>
              <a:rPr lang="en-US" altLang="en-US" sz="1200" dirty="0">
                <a:solidFill>
                  <a:srgbClr val="2AACB8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72E98-6B97-12DD-FDAC-18DF1AC14730}"/>
              </a:ext>
            </a:extLst>
          </p:cNvPr>
          <p:cNvSpPr txBox="1"/>
          <p:nvPr/>
        </p:nvSpPr>
        <p:spPr>
          <a:xfrm>
            <a:off x="401856" y="297897"/>
            <a:ext cx="135924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b="1" dirty="0"/>
              <a:t>hm1.mp4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218B0-DCAC-BC36-5469-4F7D0F970FF9}"/>
              </a:ext>
            </a:extLst>
          </p:cNvPr>
          <p:cNvSpPr txBox="1"/>
          <p:nvPr/>
        </p:nvSpPr>
        <p:spPr>
          <a:xfrm>
            <a:off x="3344563" y="780007"/>
            <a:ext cx="3179805" cy="640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iterations</a:t>
            </a:r>
            <a:r>
              <a:rPr lang="de-DE" sz="1600" dirty="0"/>
              <a:t> = 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frames</a:t>
            </a:r>
            <a:r>
              <a:rPr lang="de-DE" sz="1600" dirty="0"/>
              <a:t>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D986A-4EB7-D5CC-BD3B-6CDBDFBCD445}"/>
              </a:ext>
            </a:extLst>
          </p:cNvPr>
          <p:cNvSpPr txBox="1"/>
          <p:nvPr/>
        </p:nvSpPr>
        <p:spPr>
          <a:xfrm>
            <a:off x="3344564" y="4370990"/>
            <a:ext cx="3601734" cy="537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concentration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morphogen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</a:t>
            </a:r>
            <a:r>
              <a:rPr lang="de-DE" sz="1000" dirty="0" err="1"/>
              <a:t>inhibitor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. (</a:t>
            </a: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/ </a:t>
            </a:r>
            <a:r>
              <a:rPr lang="de-DE" sz="1000" b="1" dirty="0" err="1"/>
              <a:t>ratio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anchor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(5))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095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25C80-EECE-2135-EE5E-D707A3A8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E17E5-E4CE-5B04-D6E3-5BD95E34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6A541-894D-A266-772C-A5433617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80790F-37CC-39C4-D88E-0CD3222E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19" y="954774"/>
            <a:ext cx="2688336" cy="240065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params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dt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epochs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simulation(sp1,</a:t>
            </a:r>
            <a:r>
              <a:rPr lang="en-US" altLang="en-US" sz="10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sp2, sp1_cells, sp2_cells, params, dt,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epochs,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EBA4F81-3093-2F85-EFD3-DFD6CFEA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606" y="954774"/>
            <a:ext cx="3909104" cy="42473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 = h5py.File(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"/home/samani/Documents/sim/sim.h5"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file[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][:]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genetic_algorithm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population_size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specie_matrix_shape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num_params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max_generation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mutation_rates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crossover_rates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num_crossover_points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=sp2,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target_precision_bits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result_path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selection_method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"tournament"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tournament_size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"new"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fitness_trigger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968A1-E8F9-C872-591D-D40E40CBC5F3}"/>
              </a:ext>
            </a:extLst>
          </p:cNvPr>
          <p:cNvSpPr txBox="1"/>
          <p:nvPr/>
        </p:nvSpPr>
        <p:spPr>
          <a:xfrm>
            <a:off x="297527" y="578538"/>
            <a:ext cx="72430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/>
              <a:t>Simulation                                         GA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24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B08D-3C29-756F-822A-A9CD761C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97" y="1161093"/>
            <a:ext cx="5564554" cy="33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65EEA-F414-73B2-DCB3-D6B84968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D8E99-53E5-2515-FD80-7F12384D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E9ACD-7450-49AA-21D9-B42805DC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17F58C-7ACE-EF1A-858B-554DABFA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92" y="897135"/>
            <a:ext cx="5816600" cy="36009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*** Genetic Algorithm ***                              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1; Best/Max Fitness: 7822/9000; Generation Duration: 9.718567848205566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2; Best/Max Fitness: 4820/9000; Generation Duration: 7.502077102661133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3; Best/Max Fitness: 4744/9000; Generation Duration: 7.482980489730835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                            ...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98; Best/Max Fitness: 8728/9000; Generation Duration: 7.52039647102356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99; Best/Max Fitness: 8728/9000; Generation Duration: 7.5197718143463135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100; Best/Max Fitness: 8728/9000; Generation Duration: 7.525475025177002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-----------------------------------------------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Simulation Complete!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The best found fitness: 8729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Total Generations: 100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Average Fitness: 8391.85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Total Simulation Duration: 778 seconds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-----------------------------------------------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2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94EA-DE1B-ABAD-C302-433C3DB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74286-9FBC-8043-AF2B-0425D394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DC0EC-261C-FDB7-D9B8-D9964141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E5659-CCE8-FF7D-F931-B910A3E0F36C}"/>
              </a:ext>
            </a:extLst>
          </p:cNvPr>
          <p:cNvSpPr txBox="1"/>
          <p:nvPr/>
        </p:nvSpPr>
        <p:spPr>
          <a:xfrm>
            <a:off x="565707" y="186161"/>
            <a:ext cx="4282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Max Fitness: 200</a:t>
            </a:r>
          </a:p>
          <a:p>
            <a:r>
              <a:rPr lang="en-US" b="1" dirty="0"/>
              <a:t>Best Fitness: 165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A3190-DE08-7257-F2EF-7D864BE8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9" y="816163"/>
            <a:ext cx="5705241" cy="3253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E4565-7328-55D0-F9A2-5A2E97A68E6A}"/>
              </a:ext>
            </a:extLst>
          </p:cNvPr>
          <p:cNvSpPr txBox="1"/>
          <p:nvPr/>
        </p:nvSpPr>
        <p:spPr>
          <a:xfrm>
            <a:off x="876741" y="4069815"/>
            <a:ext cx="6714836" cy="952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b="1" dirty="0"/>
              <a:t>Parameters</a:t>
            </a:r>
            <a:r>
              <a:rPr lang="de-DE" sz="1000" b="1" dirty="0"/>
              <a:t>: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[3, 3, 2, 2, 0.1, 0.1]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b="1" dirty="0"/>
              <a:t>Optimized parameters: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[3.56078431, 1.20784314, 0.94117647, 4.0, 0.37647059, 0.62745098]</a:t>
            </a:r>
          </a:p>
        </p:txBody>
      </p:sp>
    </p:spTree>
    <p:extLst>
      <p:ext uri="{BB962C8B-B14F-4D97-AF65-F5344CB8AC3E}">
        <p14:creationId xmlns:p14="http://schemas.microsoft.com/office/powerpoint/2010/main" val="22123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D67FA-4A5C-015F-958D-C22D01E8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71A95-60B8-A3FC-B852-B653B6EC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0C44-B2CF-FF5E-1025-F1A46E84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h55">
            <a:hlinkClick r:id="" action="ppaction://media"/>
            <a:extLst>
              <a:ext uri="{FF2B5EF4-FFF2-40B4-BE49-F238E27FC236}">
                <a16:creationId xmlns:a16="http://schemas.microsoft.com/office/drawing/2014/main" id="{AC283199-6780-6793-D468-5E7EA337D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3293" y="2087684"/>
            <a:ext cx="8357575" cy="16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7EDB2-2D17-42AE-8CF1-A6D064C7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855387"/>
            <a:ext cx="6096000" cy="37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A3B578-7192-8404-669A-B5C04F57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99" y="1349476"/>
            <a:ext cx="5735777" cy="2067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76154-79A1-CEDC-BE49-505A122E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13EF-9C1C-6B42-6B41-5ABA510F40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EB0F-A134-97B9-1CC8-3437886BC9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2C54-D442-A960-B2E4-676E8D4249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FCE68-EE67-0D14-0E8F-CB9B38882EED}"/>
              </a:ext>
            </a:extLst>
          </p:cNvPr>
          <p:cNvSpPr txBox="1"/>
          <p:nvPr/>
        </p:nvSpPr>
        <p:spPr>
          <a:xfrm>
            <a:off x="2921854" y="3484814"/>
            <a:ext cx="5231027" cy="5668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Mathematical Equations </a:t>
            </a:r>
            <a:r>
              <a:rPr lang="es-ES" sz="1200" dirty="0"/>
              <a:t>(S. Toda et al., 2020)</a:t>
            </a:r>
            <a:endParaRPr lang="en-US" sz="12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B678D-D828-1A35-78DD-871517A2B1F3}"/>
              </a:ext>
            </a:extLst>
          </p:cNvPr>
          <p:cNvSpPr txBox="1"/>
          <p:nvPr/>
        </p:nvSpPr>
        <p:spPr>
          <a:xfrm>
            <a:off x="401855" y="703442"/>
            <a:ext cx="6120713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Proteins Present in the System</a:t>
            </a:r>
            <a:endParaRPr lang="de-DE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5C52F-3F3F-3AB1-1CC3-A780FB2249D8}"/>
              </a:ext>
            </a:extLst>
          </p:cNvPr>
          <p:cNvSpPr txBox="1"/>
          <p:nvPr/>
        </p:nvSpPr>
        <p:spPr>
          <a:xfrm>
            <a:off x="530001" y="1148356"/>
            <a:ext cx="3015494" cy="1013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Anchor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2C7F6-2546-20A1-E693-920F9E0C3D1C}"/>
              </a:ext>
            </a:extLst>
          </p:cNvPr>
          <p:cNvSpPr txBox="1"/>
          <p:nvPr/>
        </p:nvSpPr>
        <p:spPr>
          <a:xfrm>
            <a:off x="599394" y="4082617"/>
            <a:ext cx="4644921" cy="10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Diffusion:</a:t>
            </a:r>
            <a:r>
              <a:rPr lang="en-US" sz="1100" dirty="0"/>
              <a:t> Represents the spread of proteins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Inhibitor binding: </a:t>
            </a:r>
            <a:r>
              <a:rPr lang="en-US" sz="1100" dirty="0"/>
              <a:t>Interaction between morphogen and inhibitor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Anchor binding: </a:t>
            </a:r>
            <a:r>
              <a:rPr lang="en-US" sz="1100" dirty="0"/>
              <a:t>Interaction between morphogen and anchor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Degradation: </a:t>
            </a:r>
            <a:r>
              <a:rPr lang="en-US" sz="1100" dirty="0"/>
              <a:t>Rate at which proteins degrade over time</a:t>
            </a:r>
          </a:p>
        </p:txBody>
      </p:sp>
    </p:spTree>
    <p:extLst>
      <p:ext uri="{BB962C8B-B14F-4D97-AF65-F5344CB8AC3E}">
        <p14:creationId xmlns:p14="http://schemas.microsoft.com/office/powerpoint/2010/main" val="369033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DEF7F-4969-C181-8074-D21F317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730238"/>
            <a:ext cx="6178378" cy="38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5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3A977-2A6E-E55C-B8F6-0C5F2D4D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0" y="844241"/>
            <a:ext cx="5939481" cy="36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AD3D0-91AF-C15D-8891-BD84ACEF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734904"/>
            <a:ext cx="6063049" cy="38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B2361-B62A-E9DF-4118-38206AC8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709319"/>
            <a:ext cx="6133986" cy="37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89B-ED06-F8CD-A33A-46291B54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56" y="366316"/>
            <a:ext cx="6839479" cy="278290"/>
          </a:xfrm>
        </p:spPr>
        <p:txBody>
          <a:bodyPr/>
          <a:lstStyle/>
          <a:p>
            <a:r>
              <a:rPr lang="en-US" dirty="0"/>
              <a:t>Protein Secretion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BEA98-9FA8-9292-E2DB-688E04175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28DA-2289-30E8-BD1A-45B7B38401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1EDD-6E6B-3FFA-8B02-1DA7E4713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59E5B4-D01D-A181-9558-7F02DF56F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5187"/>
              </p:ext>
            </p:extLst>
          </p:nvPr>
        </p:nvGraphicFramePr>
        <p:xfrm>
          <a:off x="4928093" y="859138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6BBFDE-F228-2521-0B6F-D3CF46253CA7}"/>
              </a:ext>
            </a:extLst>
          </p:cNvPr>
          <p:cNvSpPr/>
          <p:nvPr/>
        </p:nvSpPr>
        <p:spPr>
          <a:xfrm>
            <a:off x="4966836" y="203044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FEFC0B-3477-F9D5-A49B-13BA11494C63}"/>
              </a:ext>
            </a:extLst>
          </p:cNvPr>
          <p:cNvSpPr/>
          <p:nvPr/>
        </p:nvSpPr>
        <p:spPr>
          <a:xfrm>
            <a:off x="4963654" y="1295851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E74A4A-AF55-B0E0-257F-285AC0AF8F91}"/>
              </a:ext>
            </a:extLst>
          </p:cNvPr>
          <p:cNvSpPr/>
          <p:nvPr/>
        </p:nvSpPr>
        <p:spPr>
          <a:xfrm>
            <a:off x="4963654" y="90806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02AEA3-8C16-4D1C-9810-324738D64A3F}"/>
              </a:ext>
            </a:extLst>
          </p:cNvPr>
          <p:cNvSpPr/>
          <p:nvPr/>
        </p:nvSpPr>
        <p:spPr>
          <a:xfrm>
            <a:off x="4963654" y="1663150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660D1B-4ECE-FA70-A12B-09DFD7DE4C4A}"/>
              </a:ext>
            </a:extLst>
          </p:cNvPr>
          <p:cNvSpPr/>
          <p:nvPr/>
        </p:nvSpPr>
        <p:spPr>
          <a:xfrm>
            <a:off x="4963654" y="2425307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E083C0-26FE-33CA-CBF4-CB1452BDD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21466"/>
              </p:ext>
            </p:extLst>
          </p:nvPr>
        </p:nvGraphicFramePr>
        <p:xfrm>
          <a:off x="4930683" y="2994089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B6AAF5-B3ED-5F3F-DFE8-AA03FAA359D1}"/>
              </a:ext>
            </a:extLst>
          </p:cNvPr>
          <p:cNvSpPr/>
          <p:nvPr/>
        </p:nvSpPr>
        <p:spPr>
          <a:xfrm>
            <a:off x="6552241" y="304995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019214-BD68-9219-E296-9903B0445D2E}"/>
              </a:ext>
            </a:extLst>
          </p:cNvPr>
          <p:cNvSpPr/>
          <p:nvPr/>
        </p:nvSpPr>
        <p:spPr>
          <a:xfrm>
            <a:off x="6552241" y="343773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232AB8-0929-1AF4-D6F4-E74D7CDE622C}"/>
              </a:ext>
            </a:extLst>
          </p:cNvPr>
          <p:cNvSpPr/>
          <p:nvPr/>
        </p:nvSpPr>
        <p:spPr>
          <a:xfrm>
            <a:off x="6552241" y="418588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C4E6A6-2B40-D30C-F354-80DA02806558}"/>
              </a:ext>
            </a:extLst>
          </p:cNvPr>
          <p:cNvSpPr/>
          <p:nvPr/>
        </p:nvSpPr>
        <p:spPr>
          <a:xfrm>
            <a:off x="6552241" y="379810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0E0A8F-398B-F61E-2102-73DA5981BD4B}"/>
              </a:ext>
            </a:extLst>
          </p:cNvPr>
          <p:cNvSpPr/>
          <p:nvPr/>
        </p:nvSpPr>
        <p:spPr>
          <a:xfrm>
            <a:off x="6552241" y="4534618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119C3-DA2D-F826-8B4F-A4061C6C8413}"/>
              </a:ext>
            </a:extLst>
          </p:cNvPr>
          <p:cNvSpPr txBox="1"/>
          <p:nvPr/>
        </p:nvSpPr>
        <p:spPr>
          <a:xfrm>
            <a:off x="531369" y="974679"/>
            <a:ext cx="3585945" cy="2502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Morphogen Secretion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Inhibitor Secretion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D5959-0E8E-6DA4-5B04-165290804F1E}"/>
              </a:ext>
            </a:extLst>
          </p:cNvPr>
          <p:cNvSpPr txBox="1"/>
          <p:nvPr/>
        </p:nvSpPr>
        <p:spPr>
          <a:xfrm>
            <a:off x="745377" y="1426173"/>
            <a:ext cx="4067307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Cells capable of producing 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Indicated by green cells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Cells capable of producing 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Indicated by red cells</a:t>
            </a:r>
          </a:p>
        </p:txBody>
      </p:sp>
    </p:spTree>
    <p:extLst>
      <p:ext uri="{BB962C8B-B14F-4D97-AF65-F5344CB8AC3E}">
        <p14:creationId xmlns:p14="http://schemas.microsoft.com/office/powerpoint/2010/main" val="38265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FC4B953E-A290-F6CA-484E-C847310FF776}"/>
              </a:ext>
            </a:extLst>
          </p:cNvPr>
          <p:cNvSpPr/>
          <p:nvPr/>
        </p:nvSpPr>
        <p:spPr>
          <a:xfrm>
            <a:off x="5555804" y="2571589"/>
            <a:ext cx="404549" cy="407643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579A6C-3E66-4FD7-83F4-4A947905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7271-C4BB-4984-B33A-06F0116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D40C1-AE25-42F6-A31E-7D076BAD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7CF416-9300-415A-9D06-6CE9A460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F296CE-4569-3944-E2E6-276F89376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66121"/>
              </p:ext>
            </p:extLst>
          </p:nvPr>
        </p:nvGraphicFramePr>
        <p:xfrm>
          <a:off x="4449347" y="1518898"/>
          <a:ext cx="2631767" cy="250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2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527361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523872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8C2606C-7BDC-47F7-A617-93D99D5D46B4}"/>
              </a:ext>
            </a:extLst>
          </p:cNvPr>
          <p:cNvSpPr/>
          <p:nvPr/>
        </p:nvSpPr>
        <p:spPr>
          <a:xfrm>
            <a:off x="556295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DA870-E605-EDC0-E36B-2B7864437ED9}"/>
              </a:ext>
            </a:extLst>
          </p:cNvPr>
          <p:cNvSpPr txBox="1"/>
          <p:nvPr/>
        </p:nvSpPr>
        <p:spPr>
          <a:xfrm>
            <a:off x="420007" y="762946"/>
            <a:ext cx="3931437" cy="160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Analysis of protein diffusion in a </a:t>
            </a:r>
            <a:r>
              <a:rPr lang="en-US" sz="1600" b="1" dirty="0"/>
              <a:t>2D tissue compartment.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Examining </a:t>
            </a:r>
            <a:r>
              <a:rPr lang="en-US" sz="1600" b="1" dirty="0"/>
              <a:t>three distinct diffusion patterns</a:t>
            </a:r>
            <a:r>
              <a:rPr lang="en-US" sz="1600" dirty="0"/>
              <a:t> based on cell location.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C68E33B-16D8-5DF1-73C7-3C9D513267F4}"/>
              </a:ext>
            </a:extLst>
          </p:cNvPr>
          <p:cNvSpPr/>
          <p:nvPr/>
        </p:nvSpPr>
        <p:spPr>
          <a:xfrm>
            <a:off x="450044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6A6E62F-6FFE-C83B-A27D-C789C24C34C1}"/>
              </a:ext>
            </a:extLst>
          </p:cNvPr>
          <p:cNvSpPr/>
          <p:nvPr/>
        </p:nvSpPr>
        <p:spPr>
          <a:xfrm>
            <a:off x="4508950" y="2577032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70A54A1-FB4D-8CD8-F96C-BC66C17C502A}"/>
              </a:ext>
            </a:extLst>
          </p:cNvPr>
          <p:cNvSpPr/>
          <p:nvPr/>
        </p:nvSpPr>
        <p:spPr>
          <a:xfrm>
            <a:off x="6605755" y="2577032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E1564879-9E54-4F5D-BE1C-1B598439A9BF}"/>
              </a:ext>
            </a:extLst>
          </p:cNvPr>
          <p:cNvSpPr/>
          <p:nvPr/>
        </p:nvSpPr>
        <p:spPr>
          <a:xfrm>
            <a:off x="6605852" y="3576677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4120D81F-C979-6443-E58D-E985DD12DBDF}"/>
              </a:ext>
            </a:extLst>
          </p:cNvPr>
          <p:cNvSpPr/>
          <p:nvPr/>
        </p:nvSpPr>
        <p:spPr>
          <a:xfrm>
            <a:off x="5562956" y="15664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D7DDB205-F611-D2B6-F406-8F6DC3351880}"/>
              </a:ext>
            </a:extLst>
          </p:cNvPr>
          <p:cNvSpPr/>
          <p:nvPr/>
        </p:nvSpPr>
        <p:spPr>
          <a:xfrm>
            <a:off x="6605852" y="1564960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A5B9317-B06B-858F-8644-289B7A6E2C0B}"/>
              </a:ext>
            </a:extLst>
          </p:cNvPr>
          <p:cNvSpPr/>
          <p:nvPr/>
        </p:nvSpPr>
        <p:spPr>
          <a:xfrm>
            <a:off x="4500447" y="1564960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6A512C2D-D79D-46FA-5F2F-75942584F18B}"/>
              </a:ext>
            </a:extLst>
          </p:cNvPr>
          <p:cNvSpPr/>
          <p:nvPr/>
        </p:nvSpPr>
        <p:spPr>
          <a:xfrm>
            <a:off x="5556784" y="2571589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664CCB-4FBB-640B-17D3-A6476C20103A}"/>
              </a:ext>
            </a:extLst>
          </p:cNvPr>
          <p:cNvCxnSpPr>
            <a:cxnSpLocks/>
          </p:cNvCxnSpPr>
          <p:nvPr/>
        </p:nvCxnSpPr>
        <p:spPr>
          <a:xfrm>
            <a:off x="5398599" y="2823579"/>
            <a:ext cx="272185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D2F675-BE0E-69C4-29F4-8D684BEA791E}"/>
              </a:ext>
            </a:extLst>
          </p:cNvPr>
          <p:cNvCxnSpPr>
            <a:cxnSpLocks/>
          </p:cNvCxnSpPr>
          <p:nvPr/>
        </p:nvCxnSpPr>
        <p:spPr>
          <a:xfrm flipH="1">
            <a:off x="5383117" y="2748294"/>
            <a:ext cx="2876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9F1918-7D0B-8C1D-CE31-E24FA252B045}"/>
              </a:ext>
            </a:extLst>
          </p:cNvPr>
          <p:cNvCxnSpPr>
            <a:cxnSpLocks/>
          </p:cNvCxnSpPr>
          <p:nvPr/>
        </p:nvCxnSpPr>
        <p:spPr>
          <a:xfrm flipV="1">
            <a:off x="5715583" y="2823580"/>
            <a:ext cx="0" cy="286214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5079ED-DF8A-87E7-C3D2-310D4643D1BF}"/>
              </a:ext>
            </a:extLst>
          </p:cNvPr>
          <p:cNvCxnSpPr>
            <a:cxnSpLocks/>
          </p:cNvCxnSpPr>
          <p:nvPr/>
        </p:nvCxnSpPr>
        <p:spPr>
          <a:xfrm>
            <a:off x="5773238" y="2841647"/>
            <a:ext cx="0" cy="275167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EEE15E-D5EB-8DF2-E706-BAEC0BCB59FB}"/>
              </a:ext>
            </a:extLst>
          </p:cNvPr>
          <p:cNvCxnSpPr>
            <a:cxnSpLocks/>
          </p:cNvCxnSpPr>
          <p:nvPr/>
        </p:nvCxnSpPr>
        <p:spPr>
          <a:xfrm flipV="1">
            <a:off x="5714208" y="2416288"/>
            <a:ext cx="0" cy="24716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86BF60-58CF-43CD-1AE1-158982BCC5C9}"/>
              </a:ext>
            </a:extLst>
          </p:cNvPr>
          <p:cNvCxnSpPr>
            <a:cxnSpLocks/>
          </p:cNvCxnSpPr>
          <p:nvPr/>
        </p:nvCxnSpPr>
        <p:spPr>
          <a:xfrm>
            <a:off x="5773238" y="2430925"/>
            <a:ext cx="0" cy="24553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52B04F-9A69-D461-A799-317651928805}"/>
              </a:ext>
            </a:extLst>
          </p:cNvPr>
          <p:cNvCxnSpPr>
            <a:cxnSpLocks/>
          </p:cNvCxnSpPr>
          <p:nvPr/>
        </p:nvCxnSpPr>
        <p:spPr>
          <a:xfrm flipH="1">
            <a:off x="5844737" y="2823579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335FFC-43F4-949D-EE1B-0063AE8404A2}"/>
              </a:ext>
            </a:extLst>
          </p:cNvPr>
          <p:cNvCxnSpPr/>
          <p:nvPr/>
        </p:nvCxnSpPr>
        <p:spPr>
          <a:xfrm>
            <a:off x="4806916" y="1797722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87C79D-FCB7-A3FA-3EBF-3A3BA25064B6}"/>
              </a:ext>
            </a:extLst>
          </p:cNvPr>
          <p:cNvCxnSpPr/>
          <p:nvPr/>
        </p:nvCxnSpPr>
        <p:spPr>
          <a:xfrm>
            <a:off x="5853204" y="2757557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592743-6C6B-E904-D4CC-1D3491C08460}"/>
              </a:ext>
            </a:extLst>
          </p:cNvPr>
          <p:cNvCxnSpPr/>
          <p:nvPr/>
        </p:nvCxnSpPr>
        <p:spPr>
          <a:xfrm>
            <a:off x="4828194" y="2823579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D38BAD-1EAA-8403-3476-3EB6A8F6B113}"/>
              </a:ext>
            </a:extLst>
          </p:cNvPr>
          <p:cNvCxnSpPr>
            <a:cxnSpLocks/>
          </p:cNvCxnSpPr>
          <p:nvPr/>
        </p:nvCxnSpPr>
        <p:spPr>
          <a:xfrm flipV="1">
            <a:off x="4750888" y="2427383"/>
            <a:ext cx="0" cy="26122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FD06C-BE61-88DF-01B1-982A9EBE3AEA}"/>
              </a:ext>
            </a:extLst>
          </p:cNvPr>
          <p:cNvCxnSpPr>
            <a:cxnSpLocks/>
          </p:cNvCxnSpPr>
          <p:nvPr/>
        </p:nvCxnSpPr>
        <p:spPr>
          <a:xfrm>
            <a:off x="4666581" y="2837989"/>
            <a:ext cx="0" cy="27882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414AED-A027-B456-E37A-7722A657D650}"/>
              </a:ext>
            </a:extLst>
          </p:cNvPr>
          <p:cNvCxnSpPr>
            <a:cxnSpLocks/>
          </p:cNvCxnSpPr>
          <p:nvPr/>
        </p:nvCxnSpPr>
        <p:spPr>
          <a:xfrm flipH="1">
            <a:off x="4798450" y="1725724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1B8817-23F9-5CA1-0018-5963B20D40F0}"/>
              </a:ext>
            </a:extLst>
          </p:cNvPr>
          <p:cNvCxnSpPr>
            <a:cxnSpLocks/>
          </p:cNvCxnSpPr>
          <p:nvPr/>
        </p:nvCxnSpPr>
        <p:spPr>
          <a:xfrm>
            <a:off x="4638201" y="1854200"/>
            <a:ext cx="0" cy="255512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19DC0D-1CBD-168A-CEA3-BC7D0B384799}"/>
              </a:ext>
            </a:extLst>
          </p:cNvPr>
          <p:cNvCxnSpPr>
            <a:cxnSpLocks/>
          </p:cNvCxnSpPr>
          <p:nvPr/>
        </p:nvCxnSpPr>
        <p:spPr>
          <a:xfrm flipH="1">
            <a:off x="4828194" y="2746131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59764A-95C1-034F-63D4-960171024BFF}"/>
              </a:ext>
            </a:extLst>
          </p:cNvPr>
          <p:cNvCxnSpPr>
            <a:cxnSpLocks/>
          </p:cNvCxnSpPr>
          <p:nvPr/>
        </p:nvCxnSpPr>
        <p:spPr>
          <a:xfrm flipV="1">
            <a:off x="4747022" y="2837989"/>
            <a:ext cx="0" cy="25161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1F4D7D-09E7-8E9A-BEC8-A59F220B3CD0}"/>
              </a:ext>
            </a:extLst>
          </p:cNvPr>
          <p:cNvCxnSpPr>
            <a:cxnSpLocks/>
          </p:cNvCxnSpPr>
          <p:nvPr/>
        </p:nvCxnSpPr>
        <p:spPr>
          <a:xfrm>
            <a:off x="4670447" y="2427383"/>
            <a:ext cx="0" cy="26118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F83ACB-D9B2-5DE1-A5A4-E898B91DFEC1}"/>
              </a:ext>
            </a:extLst>
          </p:cNvPr>
          <p:cNvCxnSpPr>
            <a:cxnSpLocks/>
          </p:cNvCxnSpPr>
          <p:nvPr/>
        </p:nvCxnSpPr>
        <p:spPr>
          <a:xfrm flipV="1">
            <a:off x="4716979" y="1834794"/>
            <a:ext cx="0" cy="2749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F0BCCB-D02B-B2F4-3019-FC8DC0071667}"/>
              </a:ext>
            </a:extLst>
          </p:cNvPr>
          <p:cNvSpPr txBox="1"/>
          <p:nvPr/>
        </p:nvSpPr>
        <p:spPr>
          <a:xfrm>
            <a:off x="600031" y="1848203"/>
            <a:ext cx="3065244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Corner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Edge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Central Cells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1818D-B36E-3FB1-031E-2965AA1F7F3B}"/>
              </a:ext>
            </a:extLst>
          </p:cNvPr>
          <p:cNvSpPr txBox="1"/>
          <p:nvPr/>
        </p:nvSpPr>
        <p:spPr>
          <a:xfrm>
            <a:off x="902532" y="2576941"/>
            <a:ext cx="307719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located at the four corners of the compartment.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04407B-29F5-7AA3-5551-3592DB915BA7}"/>
              </a:ext>
            </a:extLst>
          </p:cNvPr>
          <p:cNvSpPr txBox="1"/>
          <p:nvPr/>
        </p:nvSpPr>
        <p:spPr>
          <a:xfrm>
            <a:off x="902531" y="3759907"/>
            <a:ext cx="3126388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situated along the edges of the compartment.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9C2301-7AC1-E01D-3FD3-9EA37CDD474A}"/>
              </a:ext>
            </a:extLst>
          </p:cNvPr>
          <p:cNvSpPr txBox="1"/>
          <p:nvPr/>
        </p:nvSpPr>
        <p:spPr>
          <a:xfrm>
            <a:off x="902532" y="4783829"/>
            <a:ext cx="3675169" cy="86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positioned in the middle, away from edges and corners.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990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0D4E-C2D3-BF38-ACBF-C857B70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2" y="413069"/>
            <a:ext cx="6839479" cy="278290"/>
          </a:xfrm>
        </p:spPr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5B3F-CA11-F3A4-66DB-BE6079DEE2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8EBC-4CBA-CA69-AD9F-D2F0C5B22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8C99-CE3D-E127-48EF-83219C6A5E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21BD-BD6A-5D39-5420-12948C3C57F2}"/>
              </a:ext>
            </a:extLst>
          </p:cNvPr>
          <p:cNvSpPr txBox="1"/>
          <p:nvPr/>
        </p:nvSpPr>
        <p:spPr>
          <a:xfrm>
            <a:off x="555137" y="1326773"/>
            <a:ext cx="6378268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Compartment Size: </a:t>
            </a:r>
            <a:r>
              <a:rPr lang="en-US" sz="1600" dirty="0"/>
              <a:t>100 x 100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Production: </a:t>
            </a:r>
            <a:r>
              <a:rPr lang="en-US" sz="1600" dirty="0"/>
              <a:t>First 10 columns on the left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Inhibitor Production: </a:t>
            </a:r>
            <a:r>
              <a:rPr lang="en-US" sz="1600" dirty="0"/>
              <a:t>First 10 columns on the right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Anchor Production: </a:t>
            </a:r>
            <a:r>
              <a:rPr lang="en-US" sz="1600" dirty="0"/>
              <a:t>None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B7D193-773D-1F09-4EFA-EB8D9229E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171255"/>
              </p:ext>
            </p:extLst>
          </p:nvPr>
        </p:nvGraphicFramePr>
        <p:xfrm>
          <a:off x="5073082" y="3080663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C0C391-D86D-0CE0-6BE0-4FAB92D9D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1087"/>
              </p:ext>
            </p:extLst>
          </p:nvPr>
        </p:nvGraphicFramePr>
        <p:xfrm>
          <a:off x="2846974" y="3080664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81059-60A8-49DC-A3BB-CE22588F6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0962"/>
              </p:ext>
            </p:extLst>
          </p:nvPr>
        </p:nvGraphicFramePr>
        <p:xfrm>
          <a:off x="620866" y="3080666"/>
          <a:ext cx="1931720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94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8793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6221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891F263-FDFA-2997-310E-F1401CED518B}"/>
              </a:ext>
            </a:extLst>
          </p:cNvPr>
          <p:cNvSpPr/>
          <p:nvPr/>
        </p:nvSpPr>
        <p:spPr>
          <a:xfrm>
            <a:off x="657379" y="4480283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737968-3453-969F-59C7-DEA11902173D}"/>
              </a:ext>
            </a:extLst>
          </p:cNvPr>
          <p:cNvSpPr/>
          <p:nvPr/>
        </p:nvSpPr>
        <p:spPr>
          <a:xfrm>
            <a:off x="657379" y="4139518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DDCFEA6-1B1F-4993-7457-765F1DADF3AA}"/>
              </a:ext>
            </a:extLst>
          </p:cNvPr>
          <p:cNvSpPr/>
          <p:nvPr/>
        </p:nvSpPr>
        <p:spPr>
          <a:xfrm>
            <a:off x="658966" y="3793879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C633648-18F7-643D-C041-4F332CEA0953}"/>
              </a:ext>
            </a:extLst>
          </p:cNvPr>
          <p:cNvSpPr/>
          <p:nvPr/>
        </p:nvSpPr>
        <p:spPr>
          <a:xfrm>
            <a:off x="658966" y="3448240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8108736-AD4A-D0D7-4042-23BB82F8074D}"/>
              </a:ext>
            </a:extLst>
          </p:cNvPr>
          <p:cNvSpPr/>
          <p:nvPr/>
        </p:nvSpPr>
        <p:spPr>
          <a:xfrm>
            <a:off x="658966" y="3107475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3AEBDE20-A703-E11C-FF6F-D86D7AA69FAE}"/>
              </a:ext>
            </a:extLst>
          </p:cNvPr>
          <p:cNvSpPr/>
          <p:nvPr/>
        </p:nvSpPr>
        <p:spPr>
          <a:xfrm>
            <a:off x="3661259" y="310747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30D925F-06AD-049B-54F5-42E6C384EDFE}"/>
              </a:ext>
            </a:extLst>
          </p:cNvPr>
          <p:cNvSpPr/>
          <p:nvPr/>
        </p:nvSpPr>
        <p:spPr>
          <a:xfrm>
            <a:off x="6668161" y="310747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A7B0401-6B30-031C-D812-025F28873500}"/>
              </a:ext>
            </a:extLst>
          </p:cNvPr>
          <p:cNvSpPr/>
          <p:nvPr/>
        </p:nvSpPr>
        <p:spPr>
          <a:xfrm>
            <a:off x="6668161" y="4478141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57B3CF2-5DA6-1AF6-6330-048716F38A64}"/>
              </a:ext>
            </a:extLst>
          </p:cNvPr>
          <p:cNvSpPr/>
          <p:nvPr/>
        </p:nvSpPr>
        <p:spPr>
          <a:xfrm>
            <a:off x="6668161" y="414084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3E0D36DE-8608-0ED9-14D2-39CCBBACA95B}"/>
              </a:ext>
            </a:extLst>
          </p:cNvPr>
          <p:cNvSpPr/>
          <p:nvPr/>
        </p:nvSpPr>
        <p:spPr>
          <a:xfrm>
            <a:off x="6668161" y="3798417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48BBECA-2D38-4213-DFF5-1DC25596B471}"/>
              </a:ext>
            </a:extLst>
          </p:cNvPr>
          <p:cNvSpPr/>
          <p:nvPr/>
        </p:nvSpPr>
        <p:spPr>
          <a:xfrm>
            <a:off x="6668161" y="3445763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D47FB0C-FC0E-E52F-EF40-82D77A03AE8F}"/>
              </a:ext>
            </a:extLst>
          </p:cNvPr>
          <p:cNvSpPr/>
          <p:nvPr/>
        </p:nvSpPr>
        <p:spPr>
          <a:xfrm>
            <a:off x="3661259" y="4478141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C379C52-541C-9A2A-2ABB-D9BBFEBE33E6}"/>
              </a:ext>
            </a:extLst>
          </p:cNvPr>
          <p:cNvSpPr/>
          <p:nvPr/>
        </p:nvSpPr>
        <p:spPr>
          <a:xfrm>
            <a:off x="3661259" y="4135898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B70586F-14EF-F209-0ED3-A5780A1BECCA}"/>
              </a:ext>
            </a:extLst>
          </p:cNvPr>
          <p:cNvSpPr/>
          <p:nvPr/>
        </p:nvSpPr>
        <p:spPr>
          <a:xfrm>
            <a:off x="3661259" y="379365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C2F8C882-0EDE-F2F5-A7CF-AE7D23F1874D}"/>
              </a:ext>
            </a:extLst>
          </p:cNvPr>
          <p:cNvSpPr/>
          <p:nvPr/>
        </p:nvSpPr>
        <p:spPr>
          <a:xfrm>
            <a:off x="3661259" y="345056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DE1CC-B2BE-C17C-CA45-16E7474427BD}"/>
              </a:ext>
            </a:extLst>
          </p:cNvPr>
          <p:cNvSpPr txBox="1"/>
          <p:nvPr/>
        </p:nvSpPr>
        <p:spPr>
          <a:xfrm>
            <a:off x="1300999" y="2839826"/>
            <a:ext cx="6378268" cy="176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50" b="1" dirty="0"/>
              <a:t>Free GFP                                         Inhibitor-GFP                                    Free Inhibitor</a:t>
            </a:r>
            <a:endParaRPr 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0DDEA-940C-D3B6-FC8B-BB17DFF4168D}"/>
              </a:ext>
            </a:extLst>
          </p:cNvPr>
          <p:cNvSpPr txBox="1"/>
          <p:nvPr/>
        </p:nvSpPr>
        <p:spPr>
          <a:xfrm>
            <a:off x="462522" y="883946"/>
            <a:ext cx="535980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Using ODEs to Simulate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76432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ulti_scatter">
            <a:hlinkClick r:id="" action="ppaction://media"/>
            <a:extLst>
              <a:ext uri="{FF2B5EF4-FFF2-40B4-BE49-F238E27FC236}">
                <a16:creationId xmlns:a16="http://schemas.microsoft.com/office/drawing/2014/main" id="{78293188-2BD4-678A-D0AA-D7C2F3E2E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132" y="1800798"/>
            <a:ext cx="5968237" cy="1989412"/>
          </a:xfrm>
          <a:prstGeom prst="rect">
            <a:avLst/>
          </a:prstGeom>
        </p:spPr>
      </p:pic>
      <p:pic>
        <p:nvPicPr>
          <p:cNvPr id="10" name="multi_surface">
            <a:hlinkClick r:id="" action="ppaction://media"/>
            <a:extLst>
              <a:ext uri="{FF2B5EF4-FFF2-40B4-BE49-F238E27FC236}">
                <a16:creationId xmlns:a16="http://schemas.microsoft.com/office/drawing/2014/main" id="{3434DEB7-8EDC-1005-342B-69A0D6CA83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7132" y="3603290"/>
            <a:ext cx="5968237" cy="19894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EC30-14EE-1839-EB92-41584CFE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31FA9-7EED-D93E-2F8A-2B34FA56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179D-54AD-FD27-7094-7246E38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hm1">
            <a:hlinkClick r:id="" action="ppaction://media"/>
            <a:extLst>
              <a:ext uri="{FF2B5EF4-FFF2-40B4-BE49-F238E27FC236}">
                <a16:creationId xmlns:a16="http://schemas.microsoft.com/office/drawing/2014/main" id="{F5853E72-C85D-B383-FC4C-DCD8AF280BE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383" y="0"/>
            <a:ext cx="5608319" cy="186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48A88-B363-5762-CE51-A1A254418280}"/>
              </a:ext>
            </a:extLst>
          </p:cNvPr>
          <p:cNvSpPr txBox="1"/>
          <p:nvPr/>
        </p:nvSpPr>
        <p:spPr>
          <a:xfrm>
            <a:off x="6063023" y="355378"/>
            <a:ext cx="146072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iterations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frames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/>
              <a:t>Initial </a:t>
            </a:r>
            <a:r>
              <a:rPr lang="de-DE" sz="800" dirty="0" err="1"/>
              <a:t>morphogen</a:t>
            </a:r>
            <a:r>
              <a:rPr lang="de-DE" sz="800" dirty="0"/>
              <a:t> and </a:t>
            </a:r>
            <a:r>
              <a:rPr lang="de-DE" sz="800" dirty="0" err="1"/>
              <a:t>inhibitor</a:t>
            </a:r>
            <a:r>
              <a:rPr lang="de-DE" sz="800" dirty="0"/>
              <a:t> </a:t>
            </a:r>
            <a:r>
              <a:rPr lang="de-DE" sz="800" dirty="0" err="1"/>
              <a:t>concentration</a:t>
            </a:r>
            <a:r>
              <a:rPr lang="de-DE" sz="800" dirty="0"/>
              <a:t> in </a:t>
            </a:r>
            <a:r>
              <a:rPr lang="de-DE" sz="800" dirty="0" err="1"/>
              <a:t>each</a:t>
            </a:r>
            <a:r>
              <a:rPr lang="de-DE" sz="800" dirty="0"/>
              <a:t> </a:t>
            </a:r>
            <a:r>
              <a:rPr lang="de-DE" sz="800" dirty="0" err="1"/>
              <a:t>cell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1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1E39-99D1-78AA-B769-4BA7AEB6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80" y="552455"/>
            <a:ext cx="6839479" cy="278290"/>
          </a:xfrm>
        </p:spPr>
        <p:txBody>
          <a:bodyPr/>
          <a:lstStyle/>
          <a:p>
            <a:r>
              <a:rPr lang="en-US" dirty="0"/>
              <a:t>Genetic Algorithms for Pattern 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3A313-0D85-DAD1-EF00-C98CDB3E13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7D4D-F839-F902-217F-728EF46D2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43081-27F5-B835-1EE5-2E9666A4E7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C4C4A-0614-1FB8-7292-F86C39827C5F}"/>
              </a:ext>
            </a:extLst>
          </p:cNvPr>
          <p:cNvSpPr txBox="1"/>
          <p:nvPr/>
        </p:nvSpPr>
        <p:spPr>
          <a:xfrm>
            <a:off x="551012" y="1447800"/>
            <a:ext cx="4978400" cy="4506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R. Mousavi and D. Lobo, 2024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Using genetic algorithms to optimize initial protein concentrations for desired spatial patterns.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 a genetic algorithm to design and optimize protein concentrations for spatial pattern formation in our system.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AB96F-0700-8F72-CFA6-36E78A9B1525}"/>
              </a:ext>
            </a:extLst>
          </p:cNvPr>
          <p:cNvSpPr txBox="1"/>
          <p:nvPr/>
        </p:nvSpPr>
        <p:spPr>
          <a:xfrm>
            <a:off x="711201" y="1955800"/>
            <a:ext cx="5408235" cy="489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i="1" dirty="0"/>
              <a:t>“Automatic design of gene regulatory mechanisms for spatial pattern formation” </a:t>
            </a: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095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r>
              <a:rPr lang="de-DE" dirty="0"/>
              <a:t> (GAs)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b="1" dirty="0" err="1"/>
              <a:t>Introduction</a:t>
            </a:r>
            <a:endParaRPr lang="de-D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80855-84B3-A38A-0BB9-22CC3EB36226}"/>
              </a:ext>
            </a:extLst>
          </p:cNvPr>
          <p:cNvSpPr txBox="1"/>
          <p:nvPr/>
        </p:nvSpPr>
        <p:spPr>
          <a:xfrm>
            <a:off x="5989291" y="824892"/>
            <a:ext cx="12022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/>
              <a:t>Population Initialization 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A6D50-7712-287B-4957-9828F1466B32}"/>
              </a:ext>
            </a:extLst>
          </p:cNvPr>
          <p:cNvSpPr txBox="1"/>
          <p:nvPr/>
        </p:nvSpPr>
        <p:spPr>
          <a:xfrm>
            <a:off x="6258211" y="1583993"/>
            <a:ext cx="559319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Simulation</a:t>
            </a:r>
            <a:endParaRPr lang="en-US" sz="800" b="1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250D3-393D-E7FD-1EC9-FD287A6A4E92}"/>
              </a:ext>
            </a:extLst>
          </p:cNvPr>
          <p:cNvSpPr txBox="1"/>
          <p:nvPr/>
        </p:nvSpPr>
        <p:spPr>
          <a:xfrm>
            <a:off x="6053407" y="2062695"/>
            <a:ext cx="2294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Fitness Computation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F33D0F-6A74-A5F8-72E6-AA31E9AC5D37}"/>
              </a:ext>
            </a:extLst>
          </p:cNvPr>
          <p:cNvSpPr txBox="1"/>
          <p:nvPr/>
        </p:nvSpPr>
        <p:spPr>
          <a:xfrm>
            <a:off x="5989291" y="2568605"/>
            <a:ext cx="2548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Selection of Survivors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FDF13-180E-88F1-955C-33008A5275AA}"/>
              </a:ext>
            </a:extLst>
          </p:cNvPr>
          <p:cNvSpPr txBox="1"/>
          <p:nvPr/>
        </p:nvSpPr>
        <p:spPr>
          <a:xfrm>
            <a:off x="5865039" y="3066969"/>
            <a:ext cx="2873923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latin typeface="Arial Unicode MS"/>
              </a:rPr>
              <a:t>Recombination (Crossover)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E5F18-AE5E-85B5-44E1-0615865F4DA8}"/>
              </a:ext>
            </a:extLst>
          </p:cNvPr>
          <p:cNvSpPr txBox="1"/>
          <p:nvPr/>
        </p:nvSpPr>
        <p:spPr>
          <a:xfrm>
            <a:off x="6340281" y="3555968"/>
            <a:ext cx="1481667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Mutation</a:t>
            </a:r>
            <a:endParaRPr 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408BF2-3E14-8B2E-5C3C-B9E889792A20}"/>
              </a:ext>
            </a:extLst>
          </p:cNvPr>
          <p:cNvSpPr txBox="1"/>
          <p:nvPr/>
        </p:nvSpPr>
        <p:spPr>
          <a:xfrm>
            <a:off x="6115036" y="4058045"/>
            <a:ext cx="2506500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Update Population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B92B77-5AF2-C0DE-FDB2-0E72A509E3A7}"/>
              </a:ext>
            </a:extLst>
          </p:cNvPr>
          <p:cNvSpPr txBox="1"/>
          <p:nvPr/>
        </p:nvSpPr>
        <p:spPr>
          <a:xfrm>
            <a:off x="5989290" y="4820994"/>
            <a:ext cx="3175000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b="1" dirty="0"/>
              <a:t>Return </a:t>
            </a:r>
            <a:r>
              <a:rPr lang="de-DE" sz="800" b="1" dirty="0" err="1"/>
              <a:t>the</a:t>
            </a:r>
            <a:r>
              <a:rPr lang="de-DE" sz="800" b="1" dirty="0"/>
              <a:t> Best </a:t>
            </a:r>
            <a:r>
              <a:rPr lang="de-DE" sz="800" b="1" dirty="0" err="1"/>
              <a:t>Result</a:t>
            </a:r>
            <a:r>
              <a:rPr lang="de-DE" sz="800" b="1" dirty="0"/>
              <a:t>/s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E65E3F-A0C4-1FDD-6782-766497373955}"/>
              </a:ext>
            </a:extLst>
          </p:cNvPr>
          <p:cNvSpPr txBox="1"/>
          <p:nvPr/>
        </p:nvSpPr>
        <p:spPr>
          <a:xfrm>
            <a:off x="4267179" y="5653963"/>
            <a:ext cx="3982063" cy="63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7B78B-0D31-306E-3916-2F003856E511}"/>
              </a:ext>
            </a:extLst>
          </p:cNvPr>
          <p:cNvSpPr txBox="1"/>
          <p:nvPr/>
        </p:nvSpPr>
        <p:spPr>
          <a:xfrm>
            <a:off x="419429" y="1323361"/>
            <a:ext cx="4986669" cy="4429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mimic the natural selection process to find optimal solutions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Pioneered by John Holland’s work(1970s)</a:t>
            </a:r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represent potential solutions as chromosomes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evolve populations towards better solutions by applying genetic operators like recombination and mutation</a:t>
            </a:r>
            <a:br>
              <a:rPr lang="en-US" sz="1600" dirty="0"/>
            </a:b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8F2AB-4EC5-ECD3-6A36-04C92F68944C}"/>
              </a:ext>
            </a:extLst>
          </p:cNvPr>
          <p:cNvSpPr txBox="1"/>
          <p:nvPr/>
        </p:nvSpPr>
        <p:spPr>
          <a:xfrm>
            <a:off x="772952" y="2729186"/>
            <a:ext cx="5268097" cy="53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"Adaptation in Natural and Artificial Systems"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A. </a:t>
            </a:r>
            <a:r>
              <a:rPr lang="en-US" sz="1200" dirty="0" err="1"/>
              <a:t>Lambora</a:t>
            </a:r>
            <a:r>
              <a:rPr lang="en-US" sz="1200" dirty="0"/>
              <a:t> et al., 2019 </a:t>
            </a:r>
          </a:p>
        </p:txBody>
      </p:sp>
    </p:spTree>
    <p:extLst>
      <p:ext uri="{BB962C8B-B14F-4D97-AF65-F5344CB8AC3E}">
        <p14:creationId xmlns:p14="http://schemas.microsoft.com/office/powerpoint/2010/main" val="3244482262"/>
      </p:ext>
    </p:extLst>
  </p:cSld>
  <p:clrMapOvr>
    <a:masterClrMapping/>
  </p:clrMapOvr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ptx" id="{6D8385CB-4C80-44F7-9EEB-B1ABB9AEE3DE}" vid="{86874F3B-89F2-413F-BFDA-73C6E586928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D_4zu3 Institute</Template>
  <TotalTime>1738</TotalTime>
  <Words>4394</Words>
  <Application>Microsoft Office PowerPoint</Application>
  <PresentationFormat>Custom</PresentationFormat>
  <Paragraphs>545</Paragraphs>
  <Slides>33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Arial Unicode MS</vt:lpstr>
      <vt:lpstr>JetBrains Mono</vt:lpstr>
      <vt:lpstr>Uni-Stuttgart</vt:lpstr>
      <vt:lpstr>PowerPoint Presentation</vt:lpstr>
      <vt:lpstr>Synthetic morphogen systems</vt:lpstr>
      <vt:lpstr>Computational model</vt:lpstr>
      <vt:lpstr>Protein Secretion Patterns</vt:lpstr>
      <vt:lpstr>Diffusion Patterns</vt:lpstr>
      <vt:lpstr>Simulation Results</vt:lpstr>
      <vt:lpstr>PowerPoint Presentation</vt:lpstr>
      <vt:lpstr>Genetic Algorithms for Pattern Formation</vt:lpstr>
      <vt:lpstr>Genetic Algorithms (GAs)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Testing Genetic Algorithm on a Two-Species System</vt:lpstr>
      <vt:lpstr>PowerPoint Presentation</vt:lpstr>
      <vt:lpstr>PowerPoint Presentation</vt:lpstr>
      <vt:lpstr>Challenges and Solutions</vt:lpstr>
      <vt:lpstr>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loqman samani</dc:creator>
  <cp:lastModifiedBy>loqman samani</cp:lastModifiedBy>
  <cp:revision>17</cp:revision>
  <dcterms:created xsi:type="dcterms:W3CDTF">2024-07-01T06:37:10Z</dcterms:created>
  <dcterms:modified xsi:type="dcterms:W3CDTF">2024-07-09T05:55:44Z</dcterms:modified>
</cp:coreProperties>
</file>